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307" r:id="rId32"/>
    <p:sldId id="287" r:id="rId33"/>
    <p:sldId id="288" r:id="rId34"/>
    <p:sldId id="289" r:id="rId35"/>
    <p:sldId id="290" r:id="rId36"/>
    <p:sldId id="291" r:id="rId37"/>
    <p:sldId id="292" r:id="rId38"/>
    <p:sldId id="293" r:id="rId3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CDC298F6-BF13-447F-9909-4AD02CF71D90}">
          <p14:sldIdLst>
            <p14:sldId id="256"/>
            <p14:sldId id="257"/>
            <p14:sldId id="258"/>
            <p14:sldId id="259"/>
            <p14:sldId id="260"/>
            <p14:sldId id="261"/>
          </p14:sldIdLst>
        </p14:section>
        <p14:section name="KURULUM" id="{C0C8968C-5573-45FB-8387-3F3795CD71BC}">
          <p14:sldIdLst>
            <p14:sldId id="262"/>
            <p14:sldId id="263"/>
            <p14:sldId id="264"/>
            <p14:sldId id="265"/>
            <p14:sldId id="266"/>
          </p14:sldIdLst>
        </p14:section>
        <p14:section name="kavramlar" id="{8248BBD3-47F6-424B-A635-D50A436F70AA}">
          <p14:sldIdLst>
            <p14:sldId id="267"/>
            <p14:sldId id="268"/>
            <p14:sldId id="269"/>
            <p14:sldId id="270"/>
            <p14:sldId id="271"/>
            <p14:sldId id="273"/>
            <p14:sldId id="274"/>
            <p14:sldId id="275"/>
            <p14:sldId id="276"/>
            <p14:sldId id="277"/>
            <p14:sldId id="278"/>
            <p14:sldId id="279"/>
            <p14:sldId id="280"/>
          </p14:sldIdLst>
        </p14:section>
        <p14:section name="Uygulama topic ekleme listeleme" id="{7EB4EDF7-9606-4B8C-AD70-92D6F9272BF6}">
          <p14:sldIdLst>
            <p14:sldId id="281"/>
            <p14:sldId id="282"/>
          </p14:sldIdLst>
        </p14:section>
        <p14:section name="JAVA ENTEGRASYONU" id="{058082B5-D116-49B5-8C8B-66CB7F3AAF53}">
          <p14:sldIdLst>
            <p14:sldId id="283"/>
            <p14:sldId id="284"/>
            <p14:sldId id="285"/>
            <p14:sldId id="286"/>
          </p14:sldIdLst>
        </p14:section>
        <p14:section name="java producer - kafka - cmd consumer" id="{C65AEAA4-E8B4-42F7-961A-B91FC1B9D576}">
          <p14:sldIdLst>
            <p14:sldId id="307"/>
            <p14:sldId id="287"/>
          </p14:sldIdLst>
        </p14:section>
        <p14:section name="tek veri gönderme" id="{750F3857-71C5-41DA-B018-A3874435C20D}">
          <p14:sldIdLst>
            <p14:sldId id="288"/>
            <p14:sldId id="289"/>
          </p14:sldIdLst>
        </p14:section>
        <p14:section name="birden fazla veri gönderme" id="{A85BE20E-140D-4404-8B8B-968AB12CADB4}">
          <p14:sldIdLst>
            <p14:sldId id="290"/>
          </p14:sldIdLst>
        </p14:section>
        <p14:section name="java consumer" id="{5014F072-68D7-47EB-8901-0843F2E6DC72}">
          <p14:sldIdLst>
            <p14:sldId id="291"/>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1.12.2020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1.12.2020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kafka.apache.org/" TargetMode="External"/><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hyperlink" Target="https://zookeeper.apache.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E624320-0524-4E4C-B9C8-FCB4B817C6D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7D11E893-BAFA-4713-BC77-E43BF2A51089}"/>
              </a:ext>
            </a:extLst>
          </p:cNvPr>
          <p:cNvSpPr txBox="1"/>
          <p:nvPr/>
        </p:nvSpPr>
        <p:spPr>
          <a:xfrm>
            <a:off x="263769" y="474345"/>
            <a:ext cx="6098344" cy="5909310"/>
          </a:xfrm>
          <a:prstGeom prst="rect">
            <a:avLst/>
          </a:prstGeom>
          <a:noFill/>
        </p:spPr>
        <p:txBody>
          <a:bodyPr wrap="square">
            <a:spAutoFit/>
          </a:bodyPr>
          <a:lstStyle/>
          <a:p>
            <a:r>
              <a:rPr lang="tr-TR" dirty="0"/>
              <a:t>C:\kafka_2.12-2.6.0\config  yolunda bulunan </a:t>
            </a:r>
            <a:r>
              <a:rPr lang="tr-TR" dirty="0" err="1"/>
              <a:t>server.properties</a:t>
            </a:r>
            <a:r>
              <a:rPr lang="tr-TR" dirty="0"/>
              <a:t> dosyasında</a:t>
            </a:r>
          </a:p>
          <a:p>
            <a:r>
              <a:rPr lang="tr-TR" dirty="0" err="1"/>
              <a:t>log.dirs</a:t>
            </a:r>
            <a:r>
              <a:rPr lang="tr-TR" dirty="0"/>
              <a:t>=/</a:t>
            </a:r>
            <a:r>
              <a:rPr lang="tr-TR" dirty="0" err="1"/>
              <a:t>tmp</a:t>
            </a:r>
            <a:r>
              <a:rPr lang="tr-TR" dirty="0"/>
              <a:t>/</a:t>
            </a:r>
            <a:r>
              <a:rPr lang="tr-TR" dirty="0" err="1"/>
              <a:t>kafka-logs</a:t>
            </a:r>
            <a:endParaRPr lang="tr-TR" dirty="0"/>
          </a:p>
          <a:p>
            <a:r>
              <a:rPr lang="tr-TR" dirty="0"/>
              <a:t>satırı</a:t>
            </a:r>
          </a:p>
          <a:p>
            <a:r>
              <a:rPr lang="sv-SE" dirty="0"/>
              <a:t>log.dirs=C:\kafka_2.12-2.6.0\kafka-logs</a:t>
            </a:r>
            <a:endParaRPr lang="tr-TR" dirty="0"/>
          </a:p>
          <a:p>
            <a:r>
              <a:rPr lang="tr-TR" dirty="0"/>
              <a:t>şeklinde değiştirilmelidir.</a:t>
            </a:r>
          </a:p>
          <a:p>
            <a:r>
              <a:rPr lang="tr-TR" dirty="0"/>
              <a:t>ve </a:t>
            </a:r>
            <a:r>
              <a:rPr lang="tr-TR" dirty="0" err="1"/>
              <a:t>kafka</a:t>
            </a:r>
            <a:r>
              <a:rPr lang="tr-TR" dirty="0"/>
              <a:t> klasöründe</a:t>
            </a:r>
          </a:p>
          <a:p>
            <a:r>
              <a:rPr lang="tr-TR" dirty="0" err="1"/>
              <a:t>kafka-logs</a:t>
            </a:r>
            <a:r>
              <a:rPr lang="tr-TR" dirty="0"/>
              <a:t> </a:t>
            </a:r>
          </a:p>
          <a:p>
            <a:r>
              <a:rPr lang="tr-TR" dirty="0"/>
              <a:t>dizini oluşturulmalıdır.</a:t>
            </a:r>
          </a:p>
          <a:p>
            <a:endParaRPr lang="tr-TR" dirty="0"/>
          </a:p>
          <a:p>
            <a:endParaRPr lang="tr-TR" dirty="0"/>
          </a:p>
          <a:p>
            <a:r>
              <a:rPr lang="tr-TR" dirty="0"/>
              <a:t>C:\apache-zookeeper-3.5.8-bin\conf adresindeki</a:t>
            </a:r>
          </a:p>
          <a:p>
            <a:r>
              <a:rPr lang="tr-TR" dirty="0" err="1"/>
              <a:t>zoo-sample.cfg</a:t>
            </a:r>
            <a:r>
              <a:rPr lang="tr-TR" dirty="0"/>
              <a:t> dosya adını</a:t>
            </a:r>
          </a:p>
          <a:p>
            <a:r>
              <a:rPr lang="tr-TR" dirty="0" err="1"/>
              <a:t>zoo.cfg</a:t>
            </a:r>
            <a:r>
              <a:rPr lang="tr-TR" dirty="0"/>
              <a:t> olarak değiştir.</a:t>
            </a:r>
          </a:p>
          <a:p>
            <a:r>
              <a:rPr lang="tr-TR" dirty="0"/>
              <a:t>Ve bu dosyadaki </a:t>
            </a:r>
          </a:p>
          <a:p>
            <a:r>
              <a:rPr lang="tr-TR" dirty="0" err="1"/>
              <a:t>dataDir</a:t>
            </a:r>
            <a:r>
              <a:rPr lang="tr-TR" dirty="0"/>
              <a:t>=/</a:t>
            </a:r>
            <a:r>
              <a:rPr lang="tr-TR" dirty="0" err="1"/>
              <a:t>tmp</a:t>
            </a:r>
            <a:r>
              <a:rPr lang="tr-TR" dirty="0"/>
              <a:t>/</a:t>
            </a:r>
            <a:r>
              <a:rPr lang="tr-TR" dirty="0" err="1"/>
              <a:t>zookeeper</a:t>
            </a:r>
            <a:endParaRPr lang="tr-TR" dirty="0"/>
          </a:p>
          <a:p>
            <a:r>
              <a:rPr lang="tr-TR" dirty="0"/>
              <a:t>ayarı</a:t>
            </a:r>
          </a:p>
          <a:p>
            <a:r>
              <a:rPr lang="tr-TR" dirty="0" err="1"/>
              <a:t>dataDir</a:t>
            </a:r>
            <a:r>
              <a:rPr lang="tr-TR" dirty="0"/>
              <a:t>=C:\apache-zookeeper-3.5.8-bin\data</a:t>
            </a:r>
          </a:p>
          <a:p>
            <a:r>
              <a:rPr lang="tr-TR" dirty="0"/>
              <a:t>şeklinde değiştirilmelidir.</a:t>
            </a:r>
          </a:p>
          <a:p>
            <a:r>
              <a:rPr lang="tr-TR" dirty="0"/>
              <a:t>Ve </a:t>
            </a:r>
            <a:r>
              <a:rPr lang="tr-TR" dirty="0" err="1"/>
              <a:t>zookeeper</a:t>
            </a:r>
            <a:r>
              <a:rPr lang="tr-TR" dirty="0"/>
              <a:t> klasöründe data adında klasör oluşturulmalıdır.</a:t>
            </a:r>
          </a:p>
          <a:p>
            <a:endParaRPr lang="tr-TR" dirty="0"/>
          </a:p>
        </p:txBody>
      </p:sp>
      <p:sp>
        <p:nvSpPr>
          <p:cNvPr id="5" name="Metin kutusu 4">
            <a:extLst>
              <a:ext uri="{FF2B5EF4-FFF2-40B4-BE49-F238E27FC236}">
                <a16:creationId xmlns:a16="http://schemas.microsoft.com/office/drawing/2014/main" id="{1FE41191-EA02-40F7-9424-A0366768E882}"/>
              </a:ext>
            </a:extLst>
          </p:cNvPr>
          <p:cNvSpPr txBox="1"/>
          <p:nvPr/>
        </p:nvSpPr>
        <p:spPr>
          <a:xfrm>
            <a:off x="6362113" y="474345"/>
            <a:ext cx="5829887" cy="2585323"/>
          </a:xfrm>
          <a:prstGeom prst="rect">
            <a:avLst/>
          </a:prstGeom>
          <a:noFill/>
        </p:spPr>
        <p:txBody>
          <a:bodyPr wrap="square" rtlCol="0">
            <a:spAutoFit/>
          </a:bodyPr>
          <a:lstStyle/>
          <a:p>
            <a:r>
              <a:rPr lang="tr-TR" dirty="0"/>
              <a:t>Ortam değişkenlerinde, Sistem değişkenlerine de aşağıdaki</a:t>
            </a:r>
          </a:p>
          <a:p>
            <a:r>
              <a:rPr lang="tr-TR" dirty="0"/>
              <a:t>değişken ve değerler eklenmelidir. Eğer çalışmaz ise bu işlemi kullanıcı değişkenlerine ekleyiniz.</a:t>
            </a:r>
          </a:p>
          <a:p>
            <a:endParaRPr lang="tr-TR" dirty="0"/>
          </a:p>
          <a:p>
            <a:r>
              <a:rPr lang="tr-TR" dirty="0"/>
              <a:t>ZOOKEEPER_HOME</a:t>
            </a:r>
          </a:p>
          <a:p>
            <a:r>
              <a:rPr lang="tr-TR" dirty="0"/>
              <a:t>C:\apache-zookeeper-3.5.8-bin</a:t>
            </a:r>
          </a:p>
          <a:p>
            <a:endParaRPr lang="tr-TR" dirty="0"/>
          </a:p>
          <a:p>
            <a:r>
              <a:rPr lang="tr-TR" dirty="0"/>
              <a:t>PATH değişkenine de aşağıdaki değer eklenmelidir.</a:t>
            </a:r>
          </a:p>
          <a:p>
            <a:r>
              <a:rPr lang="tr-TR" dirty="0"/>
              <a:t>%ZOOKEEPER_HOME%\bin</a:t>
            </a:r>
          </a:p>
        </p:txBody>
      </p:sp>
    </p:spTree>
    <p:extLst>
      <p:ext uri="{BB962C8B-B14F-4D97-AF65-F5344CB8AC3E}">
        <p14:creationId xmlns:p14="http://schemas.microsoft.com/office/powerpoint/2010/main" val="342918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86CCAA1-D972-4CBF-A640-27AF269A1223}"/>
              </a:ext>
            </a:extLst>
          </p:cNvPr>
          <p:cNvSpPr txBox="1"/>
          <p:nvPr/>
        </p:nvSpPr>
        <p:spPr>
          <a:xfrm>
            <a:off x="432581" y="365649"/>
            <a:ext cx="11116993" cy="4801314"/>
          </a:xfrm>
          <a:prstGeom prst="rect">
            <a:avLst/>
          </a:prstGeom>
          <a:noFill/>
        </p:spPr>
        <p:txBody>
          <a:bodyPr wrap="square">
            <a:spAutoFit/>
          </a:bodyPr>
          <a:lstStyle/>
          <a:p>
            <a:r>
              <a:rPr lang="tr-TR" dirty="0"/>
              <a:t>ÇALIŞTIRMAK İÇİN </a:t>
            </a:r>
            <a:r>
              <a:rPr lang="tr-TR" dirty="0" err="1"/>
              <a:t>cmd</a:t>
            </a:r>
            <a:r>
              <a:rPr lang="tr-TR" dirty="0"/>
              <a:t> dan</a:t>
            </a:r>
          </a:p>
          <a:p>
            <a:endParaRPr lang="tr-TR" dirty="0"/>
          </a:p>
          <a:p>
            <a:r>
              <a:rPr lang="tr-TR" dirty="0" err="1"/>
              <a:t>zkserver</a:t>
            </a:r>
            <a:r>
              <a:rPr lang="tr-TR" dirty="0"/>
              <a:t> </a:t>
            </a:r>
          </a:p>
          <a:p>
            <a:endParaRPr lang="tr-TR" dirty="0"/>
          </a:p>
          <a:p>
            <a:r>
              <a:rPr lang="tr-TR" dirty="0"/>
              <a:t>yazmak yeterlidir.</a:t>
            </a:r>
          </a:p>
          <a:p>
            <a:endParaRPr lang="tr-TR" dirty="0"/>
          </a:p>
          <a:p>
            <a:r>
              <a:rPr lang="tr-TR" dirty="0"/>
              <a:t>Sonraki adımda buradaki </a:t>
            </a:r>
            <a:r>
              <a:rPr lang="tr-TR" dirty="0" err="1"/>
              <a:t>cmd</a:t>
            </a:r>
            <a:r>
              <a:rPr lang="tr-TR" dirty="0"/>
              <a:t> ekranını kapatmadan yeni bir </a:t>
            </a:r>
            <a:r>
              <a:rPr lang="tr-TR" dirty="0" err="1"/>
              <a:t>cmd</a:t>
            </a:r>
            <a:r>
              <a:rPr lang="tr-TR" dirty="0"/>
              <a:t> ekranında </a:t>
            </a:r>
            <a:r>
              <a:rPr lang="tr-TR" dirty="0" err="1"/>
              <a:t>kafka</a:t>
            </a:r>
            <a:r>
              <a:rPr lang="tr-TR" dirty="0"/>
              <a:t> çalıştırmamız gerekir. Bunun için </a:t>
            </a:r>
            <a:r>
              <a:rPr lang="tr-TR" dirty="0" err="1"/>
              <a:t>cmd</a:t>
            </a:r>
            <a:r>
              <a:rPr lang="tr-TR" dirty="0"/>
              <a:t> de</a:t>
            </a:r>
          </a:p>
          <a:p>
            <a:endParaRPr lang="tr-TR" dirty="0"/>
          </a:p>
          <a:p>
            <a:r>
              <a:rPr lang="de-DE" dirty="0"/>
              <a:t>C:\kafka_2.12-2.6.0\bin\Windows</a:t>
            </a:r>
            <a:endParaRPr lang="tr-TR" dirty="0"/>
          </a:p>
          <a:p>
            <a:r>
              <a:rPr lang="tr-TR" dirty="0"/>
              <a:t>yoluna giderek</a:t>
            </a:r>
          </a:p>
          <a:p>
            <a:endParaRPr lang="tr-TR" dirty="0"/>
          </a:p>
          <a:p>
            <a:r>
              <a:rPr lang="tr-TR" dirty="0"/>
              <a:t>kafka-server-start.bat ..\..\</a:t>
            </a:r>
            <a:r>
              <a:rPr lang="tr-TR" dirty="0" err="1"/>
              <a:t>config</a:t>
            </a:r>
            <a:r>
              <a:rPr lang="tr-TR" dirty="0"/>
              <a:t>\</a:t>
            </a:r>
            <a:r>
              <a:rPr lang="tr-TR" dirty="0" err="1"/>
              <a:t>server.properties</a:t>
            </a:r>
            <a:endParaRPr lang="tr-TR" dirty="0"/>
          </a:p>
          <a:p>
            <a:endParaRPr lang="tr-TR" dirty="0"/>
          </a:p>
          <a:p>
            <a:r>
              <a:rPr lang="tr-TR" dirty="0"/>
              <a:t>komut girilmelidir. bat tan sonra boşluk olmasına dikkat ediniz.</a:t>
            </a:r>
          </a:p>
          <a:p>
            <a:endParaRPr lang="tr-TR" dirty="0"/>
          </a:p>
          <a:p>
            <a:r>
              <a:rPr lang="tr-TR" dirty="0"/>
              <a:t>Bu işlemlerden sonra herhangi bir hata gelmezse kurulum başarılı olmuştur.</a:t>
            </a:r>
          </a:p>
        </p:txBody>
      </p:sp>
    </p:spTree>
    <p:extLst>
      <p:ext uri="{BB962C8B-B14F-4D97-AF65-F5344CB8AC3E}">
        <p14:creationId xmlns:p14="http://schemas.microsoft.com/office/powerpoint/2010/main" val="272797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CC35646-ADEB-44BB-A4EB-56D1BFE7700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EB04045-99ED-4480-B53A-7CC45EAA29C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E5F0673-43E4-430A-96E6-D718324669CA}"/>
              </a:ext>
            </a:extLst>
          </p:cNvPr>
          <p:cNvSpPr txBox="1"/>
          <p:nvPr/>
        </p:nvSpPr>
        <p:spPr>
          <a:xfrm>
            <a:off x="182880" y="1420837"/>
            <a:ext cx="6209072" cy="5355312"/>
          </a:xfrm>
          <a:prstGeom prst="rect">
            <a:avLst/>
          </a:prstGeom>
          <a:noFill/>
        </p:spPr>
        <p:txBody>
          <a:bodyPr wrap="none" rtlCol="0">
            <a:spAutoFit/>
          </a:bodyPr>
          <a:lstStyle/>
          <a:p>
            <a:r>
              <a:rPr lang="tr-TR" dirty="0"/>
              <a:t>Broker </a:t>
            </a:r>
            <a:r>
              <a:rPr lang="tr-TR" dirty="0">
                <a:sym typeface="Wingdings" panose="05000000000000000000" pitchFamily="2" charset="2"/>
              </a:rPr>
              <a:t> Bilgisayar-sunucu</a:t>
            </a:r>
          </a:p>
          <a:p>
            <a:r>
              <a:rPr lang="tr-TR" dirty="0">
                <a:sym typeface="Wingdings" panose="05000000000000000000" pitchFamily="2" charset="2"/>
              </a:rPr>
              <a:t>Cluster  Bu sunucuların birbirine bağlanması ile oluşan yapıdır.</a:t>
            </a:r>
          </a:p>
          <a:p>
            <a:endParaRPr lang="tr-TR" dirty="0">
              <a:sym typeface="Wingdings" panose="05000000000000000000" pitchFamily="2" charset="2"/>
            </a:endParaRPr>
          </a:p>
          <a:p>
            <a:r>
              <a:rPr lang="tr-TR" dirty="0" err="1">
                <a:sym typeface="Wingdings" panose="05000000000000000000" pitchFamily="2" charset="2"/>
              </a:rPr>
              <a:t>Zookeeper</a:t>
            </a:r>
            <a:r>
              <a:rPr lang="tr-TR" dirty="0">
                <a:sym typeface="Wingdings" panose="05000000000000000000" pitchFamily="2" charset="2"/>
              </a:rPr>
              <a:t>  </a:t>
            </a:r>
            <a:r>
              <a:rPr lang="tr-TR" dirty="0" err="1">
                <a:sym typeface="Wingdings" panose="05000000000000000000" pitchFamily="2" charset="2"/>
              </a:rPr>
              <a:t>kafka</a:t>
            </a:r>
            <a:r>
              <a:rPr lang="tr-TR" dirty="0">
                <a:sym typeface="Wingdings" panose="05000000000000000000" pitchFamily="2" charset="2"/>
              </a:rPr>
              <a:t> </a:t>
            </a:r>
            <a:r>
              <a:rPr lang="tr-TR" dirty="0" err="1">
                <a:sym typeface="Wingdings" panose="05000000000000000000" pitchFamily="2" charset="2"/>
              </a:rPr>
              <a:t>nın</a:t>
            </a:r>
            <a:endParaRPr lang="tr-TR" dirty="0">
              <a:sym typeface="Wingdings" panose="05000000000000000000" pitchFamily="2" charset="2"/>
            </a:endParaRPr>
          </a:p>
          <a:p>
            <a:r>
              <a:rPr lang="tr-TR" dirty="0">
                <a:sym typeface="Wingdings" panose="05000000000000000000" pitchFamily="2" charset="2"/>
              </a:rPr>
              <a:t>broker </a:t>
            </a:r>
            <a:r>
              <a:rPr lang="tr-TR" dirty="0" err="1">
                <a:sym typeface="Wingdings" panose="05000000000000000000" pitchFamily="2" charset="2"/>
              </a:rPr>
              <a:t>lar</a:t>
            </a:r>
            <a:r>
              <a:rPr lang="tr-TR" dirty="0">
                <a:sym typeface="Wingdings" panose="05000000000000000000" pitchFamily="2" charset="2"/>
              </a:rPr>
              <a:t> arasındaki</a:t>
            </a:r>
          </a:p>
          <a:p>
            <a:r>
              <a:rPr lang="tr-TR" dirty="0">
                <a:sym typeface="Wingdings" panose="05000000000000000000" pitchFamily="2" charset="2"/>
              </a:rPr>
              <a:t>iletişimini sağlar.</a:t>
            </a:r>
          </a:p>
          <a:p>
            <a:r>
              <a:rPr lang="tr-TR" dirty="0" err="1">
                <a:sym typeface="Wingdings" panose="05000000000000000000" pitchFamily="2" charset="2"/>
              </a:rPr>
              <a:t>Zookeeperlar</a:t>
            </a:r>
            <a:r>
              <a:rPr lang="tr-TR" dirty="0">
                <a:sym typeface="Wingdings" panose="05000000000000000000" pitchFamily="2" charset="2"/>
              </a:rPr>
              <a:t> kendi</a:t>
            </a:r>
          </a:p>
          <a:p>
            <a:r>
              <a:rPr lang="tr-TR" dirty="0">
                <a:sym typeface="Wingdings" panose="05000000000000000000" pitchFamily="2" charset="2"/>
              </a:rPr>
              <a:t>aralarında iletişim</a:t>
            </a:r>
          </a:p>
          <a:p>
            <a:r>
              <a:rPr lang="tr-TR" dirty="0">
                <a:sym typeface="Wingdings" panose="05000000000000000000" pitchFamily="2" charset="2"/>
              </a:rPr>
              <a:t>kurarlar, aynı zamanda </a:t>
            </a:r>
          </a:p>
          <a:p>
            <a:r>
              <a:rPr lang="tr-TR" dirty="0" err="1">
                <a:sym typeface="Wingdings" panose="05000000000000000000" pitchFamily="2" charset="2"/>
              </a:rPr>
              <a:t>borkerlarla</a:t>
            </a:r>
            <a:endParaRPr lang="tr-TR" dirty="0">
              <a:sym typeface="Wingdings" panose="05000000000000000000" pitchFamily="2" charset="2"/>
            </a:endParaRPr>
          </a:p>
          <a:p>
            <a:r>
              <a:rPr lang="tr-TR" dirty="0">
                <a:sym typeface="Wingdings" panose="05000000000000000000" pitchFamily="2" charset="2"/>
              </a:rPr>
              <a:t>sürekli haberleşirler.</a:t>
            </a:r>
          </a:p>
          <a:p>
            <a:endParaRPr lang="tr-TR" dirty="0">
              <a:sym typeface="Wingdings" panose="05000000000000000000" pitchFamily="2" charset="2"/>
            </a:endParaRPr>
          </a:p>
          <a:p>
            <a:r>
              <a:rPr lang="tr-TR" dirty="0">
                <a:sym typeface="Wingdings" panose="05000000000000000000" pitchFamily="2" charset="2"/>
              </a:rPr>
              <a:t>Veriler </a:t>
            </a:r>
            <a:r>
              <a:rPr lang="tr-TR" dirty="0" err="1">
                <a:sym typeface="Wingdings" panose="05000000000000000000" pitchFamily="2" charset="2"/>
              </a:rPr>
              <a:t>brokerlarda</a:t>
            </a:r>
            <a:endParaRPr lang="tr-TR" dirty="0">
              <a:sym typeface="Wingdings" panose="05000000000000000000" pitchFamily="2" charset="2"/>
            </a:endParaRPr>
          </a:p>
          <a:p>
            <a:r>
              <a:rPr lang="tr-TR" dirty="0">
                <a:sym typeface="Wingdings" panose="05000000000000000000" pitchFamily="2" charset="2"/>
              </a:rPr>
              <a:t>saklanır. </a:t>
            </a:r>
            <a:r>
              <a:rPr lang="tr-TR" dirty="0" err="1">
                <a:sym typeface="Wingdings" panose="05000000000000000000" pitchFamily="2" charset="2"/>
              </a:rPr>
              <a:t>Zookeeperların</a:t>
            </a:r>
            <a:endParaRPr lang="tr-TR" dirty="0">
              <a:sym typeface="Wingdings" panose="05000000000000000000" pitchFamily="2" charset="2"/>
            </a:endParaRPr>
          </a:p>
          <a:p>
            <a:r>
              <a:rPr lang="tr-TR" dirty="0">
                <a:sym typeface="Wingdings" panose="05000000000000000000" pitchFamily="2" charset="2"/>
              </a:rPr>
              <a:t>verilerle hiçbir işi yoktur.</a:t>
            </a:r>
          </a:p>
          <a:p>
            <a:endParaRPr lang="tr-TR" dirty="0">
              <a:sym typeface="Wingdings" panose="05000000000000000000" pitchFamily="2" charset="2"/>
            </a:endParaRPr>
          </a:p>
          <a:p>
            <a:r>
              <a:rPr lang="tr-TR" dirty="0" err="1">
                <a:sym typeface="Wingdings" panose="05000000000000000000" pitchFamily="2" charset="2"/>
              </a:rPr>
              <a:t>Zookeeperlar</a:t>
            </a:r>
            <a:r>
              <a:rPr lang="tr-TR" dirty="0">
                <a:sym typeface="Wingdings" panose="05000000000000000000" pitchFamily="2" charset="2"/>
              </a:rPr>
              <a:t> sadece </a:t>
            </a:r>
          </a:p>
          <a:p>
            <a:r>
              <a:rPr lang="tr-TR" dirty="0" err="1">
                <a:sym typeface="Wingdings" panose="05000000000000000000" pitchFamily="2" charset="2"/>
              </a:rPr>
              <a:t>brokerların</a:t>
            </a:r>
            <a:r>
              <a:rPr lang="tr-TR" dirty="0">
                <a:sym typeface="Wingdings" panose="05000000000000000000" pitchFamily="2" charset="2"/>
              </a:rPr>
              <a:t> haberleşmesinden</a:t>
            </a:r>
          </a:p>
          <a:p>
            <a:r>
              <a:rPr lang="tr-TR" dirty="0">
                <a:sym typeface="Wingdings" panose="05000000000000000000" pitchFamily="2" charset="2"/>
              </a:rPr>
              <a:t>ve </a:t>
            </a:r>
            <a:r>
              <a:rPr lang="tr-TR" dirty="0" err="1">
                <a:sym typeface="Wingdings" panose="05000000000000000000" pitchFamily="2" charset="2"/>
              </a:rPr>
              <a:t>producer</a:t>
            </a:r>
            <a:r>
              <a:rPr lang="tr-TR" dirty="0">
                <a:sym typeface="Wingdings" panose="05000000000000000000" pitchFamily="2" charset="2"/>
              </a:rPr>
              <a:t> ve </a:t>
            </a:r>
            <a:r>
              <a:rPr lang="tr-TR" dirty="0" err="1">
                <a:sym typeface="Wingdings" panose="05000000000000000000" pitchFamily="2" charset="2"/>
              </a:rPr>
              <a:t>consumerların</a:t>
            </a:r>
            <a:r>
              <a:rPr lang="tr-TR" dirty="0">
                <a:sym typeface="Wingdings" panose="05000000000000000000" pitchFamily="2" charset="2"/>
              </a:rPr>
              <a:t> iletişimini sağlıyor.</a:t>
            </a:r>
          </a:p>
        </p:txBody>
      </p:sp>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12E508C-90E0-473A-B2E2-D6D0C123270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035591A0-B2D0-4070-A4B5-C1393C8BAE5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32D7C26-C6A4-453F-8F84-C30CBF06AC6A}"/>
              </a:ext>
            </a:extLst>
          </p:cNvPr>
          <p:cNvSpPr txBox="1"/>
          <p:nvPr/>
        </p:nvSpPr>
        <p:spPr>
          <a:xfrm>
            <a:off x="225083" y="1885071"/>
            <a:ext cx="2771335" cy="3970318"/>
          </a:xfrm>
          <a:prstGeom prst="rect">
            <a:avLst/>
          </a:prstGeom>
          <a:noFill/>
        </p:spPr>
        <p:txBody>
          <a:bodyPr wrap="square" rtlCol="0">
            <a:spAutoFit/>
          </a:bodyPr>
          <a:lstStyle/>
          <a:p>
            <a:r>
              <a:rPr lang="tr-TR" dirty="0"/>
              <a:t>Broker da birden fazla </a:t>
            </a:r>
            <a:r>
              <a:rPr lang="tr-TR" dirty="0" err="1"/>
              <a:t>topic</a:t>
            </a:r>
            <a:r>
              <a:rPr lang="tr-TR" dirty="0"/>
              <a:t> olabilir. Örneğin</a:t>
            </a:r>
          </a:p>
          <a:p>
            <a:r>
              <a:rPr lang="tr-TR" dirty="0"/>
              <a:t>bir web sitesi için;</a:t>
            </a:r>
          </a:p>
          <a:p>
            <a:r>
              <a:rPr lang="tr-TR" dirty="0" err="1"/>
              <a:t>search</a:t>
            </a:r>
            <a:r>
              <a:rPr lang="tr-TR" dirty="0"/>
              <a:t> </a:t>
            </a:r>
            <a:r>
              <a:rPr lang="tr-TR" dirty="0" err="1"/>
              <a:t>topic</a:t>
            </a:r>
            <a:endParaRPr lang="tr-TR" dirty="0"/>
          </a:p>
          <a:p>
            <a:r>
              <a:rPr lang="tr-TR" dirty="0"/>
              <a:t>kullanıcı loğları için </a:t>
            </a:r>
            <a:r>
              <a:rPr lang="tr-TR" dirty="0" err="1"/>
              <a:t>topic</a:t>
            </a:r>
            <a:endParaRPr lang="tr-TR" dirty="0"/>
          </a:p>
          <a:p>
            <a:r>
              <a:rPr lang="tr-TR" dirty="0" err="1"/>
              <a:t>click</a:t>
            </a:r>
            <a:r>
              <a:rPr lang="tr-TR" dirty="0"/>
              <a:t> </a:t>
            </a:r>
            <a:r>
              <a:rPr lang="tr-TR" dirty="0" err="1"/>
              <a:t>event</a:t>
            </a:r>
            <a:r>
              <a:rPr lang="tr-TR" dirty="0"/>
              <a:t> </a:t>
            </a:r>
            <a:r>
              <a:rPr lang="tr-TR" dirty="0" err="1"/>
              <a:t>dataseti</a:t>
            </a:r>
            <a:r>
              <a:rPr lang="tr-TR" dirty="0"/>
              <a:t> </a:t>
            </a:r>
            <a:r>
              <a:rPr lang="tr-TR" dirty="0" err="1"/>
              <a:t>topic</a:t>
            </a:r>
            <a:endParaRPr lang="tr-TR" dirty="0"/>
          </a:p>
          <a:p>
            <a:r>
              <a:rPr lang="tr-TR" dirty="0"/>
              <a:t>vb. </a:t>
            </a:r>
            <a:r>
              <a:rPr lang="tr-TR" dirty="0" err="1"/>
              <a:t>topicler</a:t>
            </a:r>
            <a:r>
              <a:rPr lang="tr-TR" dirty="0"/>
              <a:t> olabilir.</a:t>
            </a:r>
          </a:p>
          <a:p>
            <a:endParaRPr lang="tr-TR" dirty="0"/>
          </a:p>
          <a:p>
            <a:r>
              <a:rPr lang="tr-TR" dirty="0"/>
              <a:t>Böylece dataları gruplandırmış oluyoruz.</a:t>
            </a:r>
          </a:p>
          <a:p>
            <a:endParaRPr lang="tr-TR" dirty="0"/>
          </a:p>
          <a:p>
            <a:r>
              <a:rPr lang="tr-TR" dirty="0" err="1"/>
              <a:t>Topiclerda</a:t>
            </a:r>
            <a:r>
              <a:rPr lang="tr-TR" dirty="0"/>
              <a:t> </a:t>
            </a:r>
            <a:r>
              <a:rPr lang="tr-TR" dirty="0" err="1"/>
              <a:t>partition</a:t>
            </a:r>
            <a:r>
              <a:rPr lang="tr-TR" dirty="0"/>
              <a:t> </a:t>
            </a:r>
            <a:r>
              <a:rPr lang="tr-TR" dirty="0" err="1"/>
              <a:t>lara</a:t>
            </a:r>
            <a:r>
              <a:rPr lang="tr-TR" dirty="0"/>
              <a:t> bölünerek veriler tutulmaktadır.</a:t>
            </a:r>
          </a:p>
        </p:txBody>
      </p:sp>
      <p:sp>
        <p:nvSpPr>
          <p:cNvPr id="5" name="Metin kutusu 4">
            <a:extLst>
              <a:ext uri="{FF2B5EF4-FFF2-40B4-BE49-F238E27FC236}">
                <a16:creationId xmlns:a16="http://schemas.microsoft.com/office/drawing/2014/main" id="{7DBA2C05-54A0-4F78-9374-E7F564333F03}"/>
              </a:ext>
            </a:extLst>
          </p:cNvPr>
          <p:cNvSpPr txBox="1"/>
          <p:nvPr/>
        </p:nvSpPr>
        <p:spPr>
          <a:xfrm>
            <a:off x="7413674" y="3742006"/>
            <a:ext cx="4067204" cy="646331"/>
          </a:xfrm>
          <a:prstGeom prst="rect">
            <a:avLst/>
          </a:prstGeom>
          <a:noFill/>
        </p:spPr>
        <p:txBody>
          <a:bodyPr wrap="none" rtlCol="0">
            <a:spAutoFit/>
          </a:bodyPr>
          <a:lstStyle/>
          <a:p>
            <a:r>
              <a:rPr lang="tr-TR" dirty="0"/>
              <a:t>Producer : </a:t>
            </a:r>
            <a:r>
              <a:rPr lang="tr-TR" dirty="0" err="1"/>
              <a:t>Topic</a:t>
            </a:r>
            <a:r>
              <a:rPr lang="tr-TR" dirty="0"/>
              <a:t> </a:t>
            </a:r>
            <a:r>
              <a:rPr lang="tr-TR" dirty="0" err="1"/>
              <a:t>lere</a:t>
            </a:r>
            <a:r>
              <a:rPr lang="tr-TR" dirty="0"/>
              <a:t> data gönderen kısım</a:t>
            </a:r>
          </a:p>
          <a:p>
            <a:r>
              <a:rPr lang="tr-TR" dirty="0"/>
              <a:t>Consumer: </a:t>
            </a:r>
            <a:r>
              <a:rPr lang="tr-TR" dirty="0" err="1"/>
              <a:t>Topic</a:t>
            </a:r>
            <a:r>
              <a:rPr lang="tr-TR" dirty="0"/>
              <a:t> ten data çeken kısım</a:t>
            </a:r>
          </a:p>
        </p:txBody>
      </p:sp>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00276C1-B026-4A0B-B9E3-144C3FFD858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011338D-344E-4017-B5EE-ED6D8C16BF8E}"/>
              </a:ext>
            </a:extLst>
          </p:cNvPr>
          <p:cNvSpPr txBox="1"/>
          <p:nvPr/>
        </p:nvSpPr>
        <p:spPr>
          <a:xfrm>
            <a:off x="0" y="1091380"/>
            <a:ext cx="8642555" cy="5632311"/>
          </a:xfrm>
          <a:prstGeom prst="rect">
            <a:avLst/>
          </a:prstGeom>
          <a:noFill/>
        </p:spPr>
        <p:txBody>
          <a:bodyPr wrap="square" rtlCol="0">
            <a:spAutoFit/>
          </a:bodyPr>
          <a:lstStyle/>
          <a:p>
            <a:r>
              <a:rPr lang="tr-TR" dirty="0" err="1"/>
              <a:t>Partition</a:t>
            </a:r>
            <a:r>
              <a:rPr lang="tr-TR" dirty="0"/>
              <a:t> değerini kullanıcı belirleyebilir. </a:t>
            </a:r>
          </a:p>
          <a:p>
            <a:r>
              <a:rPr lang="tr-TR" dirty="0"/>
              <a:t>Her </a:t>
            </a:r>
            <a:r>
              <a:rPr lang="tr-TR" dirty="0" err="1"/>
              <a:t>partition</a:t>
            </a:r>
            <a:r>
              <a:rPr lang="tr-TR" dirty="0"/>
              <a:t> un bir numarası vardır.</a:t>
            </a:r>
          </a:p>
          <a:p>
            <a:r>
              <a:rPr lang="tr-TR" dirty="0"/>
              <a:t>Datalar </a:t>
            </a:r>
            <a:r>
              <a:rPr lang="tr-TR" dirty="0" err="1"/>
              <a:t>partitionlar</a:t>
            </a:r>
            <a:r>
              <a:rPr lang="tr-TR" dirty="0"/>
              <a:t> içerisinde bulunur.</a:t>
            </a:r>
          </a:p>
          <a:p>
            <a:endParaRPr lang="tr-TR" dirty="0"/>
          </a:p>
          <a:p>
            <a:r>
              <a:rPr lang="tr-TR" dirty="0"/>
              <a:t>Producer ile gelen veri en</a:t>
            </a:r>
          </a:p>
          <a:p>
            <a:r>
              <a:rPr lang="tr-TR" dirty="0"/>
              <a:t>sona yazılır. FIFO</a:t>
            </a:r>
          </a:p>
          <a:p>
            <a:endParaRPr lang="tr-TR" dirty="0"/>
          </a:p>
          <a:p>
            <a:endParaRPr lang="tr-TR" dirty="0"/>
          </a:p>
          <a:p>
            <a:endParaRPr lang="tr-TR" dirty="0"/>
          </a:p>
          <a:p>
            <a:endParaRPr lang="tr-TR" dirty="0"/>
          </a:p>
          <a:p>
            <a:r>
              <a:rPr lang="tr-TR" dirty="0" err="1"/>
              <a:t>Offset</a:t>
            </a:r>
            <a:r>
              <a:rPr lang="tr-TR" dirty="0"/>
              <a:t> </a:t>
            </a:r>
            <a:r>
              <a:rPr lang="tr-TR" dirty="0">
                <a:sym typeface="Wingdings" panose="05000000000000000000" pitchFamily="2" charset="2"/>
              </a:rPr>
              <a:t> Bir </a:t>
            </a:r>
            <a:r>
              <a:rPr lang="tr-TR" dirty="0" err="1">
                <a:sym typeface="Wingdings" panose="05000000000000000000" pitchFamily="2" charset="2"/>
              </a:rPr>
              <a:t>consumer</a:t>
            </a:r>
            <a:r>
              <a:rPr lang="tr-TR" dirty="0">
                <a:sym typeface="Wingdings" panose="05000000000000000000" pitchFamily="2" charset="2"/>
              </a:rPr>
              <a:t> </a:t>
            </a:r>
            <a:r>
              <a:rPr lang="tr-TR" dirty="0" err="1">
                <a:sym typeface="Wingdings" panose="05000000000000000000" pitchFamily="2" charset="2"/>
              </a:rPr>
              <a:t>ın</a:t>
            </a:r>
            <a:endParaRPr lang="tr-TR" dirty="0">
              <a:sym typeface="Wingdings" panose="05000000000000000000" pitchFamily="2" charset="2"/>
            </a:endParaRPr>
          </a:p>
          <a:p>
            <a:r>
              <a:rPr lang="tr-TR" dirty="0">
                <a:sym typeface="Wingdings" panose="05000000000000000000" pitchFamily="2" charset="2"/>
              </a:rPr>
              <a:t>( grup </a:t>
            </a:r>
            <a:r>
              <a:rPr lang="tr-TR" dirty="0" err="1">
                <a:sym typeface="Wingdings" panose="05000000000000000000" pitchFamily="2" charset="2"/>
              </a:rPr>
              <a:t>id</a:t>
            </a:r>
            <a:r>
              <a:rPr lang="tr-TR" dirty="0">
                <a:sym typeface="Wingdings" panose="05000000000000000000" pitchFamily="2" charset="2"/>
              </a:rPr>
              <a:t> si ve </a:t>
            </a:r>
            <a:r>
              <a:rPr lang="tr-TR" dirty="0" err="1">
                <a:sym typeface="Wingdings" panose="05000000000000000000" pitchFamily="2" charset="2"/>
              </a:rPr>
              <a:t>client</a:t>
            </a:r>
            <a:r>
              <a:rPr lang="tr-TR" dirty="0">
                <a:sym typeface="Wingdings" panose="05000000000000000000" pitchFamily="2" charset="2"/>
              </a:rPr>
              <a:t> </a:t>
            </a:r>
            <a:r>
              <a:rPr lang="tr-TR" dirty="0" err="1">
                <a:sym typeface="Wingdings" panose="05000000000000000000" pitchFamily="2" charset="2"/>
              </a:rPr>
              <a:t>id</a:t>
            </a:r>
            <a:r>
              <a:rPr lang="tr-TR" dirty="0">
                <a:sym typeface="Wingdings" panose="05000000000000000000" pitchFamily="2" charset="2"/>
              </a:rPr>
              <a:t> si</a:t>
            </a:r>
          </a:p>
          <a:p>
            <a:r>
              <a:rPr lang="tr-TR" dirty="0">
                <a:sym typeface="Wingdings" panose="05000000000000000000" pitchFamily="2" charset="2"/>
              </a:rPr>
              <a:t>vardır </a:t>
            </a:r>
            <a:r>
              <a:rPr lang="tr-TR" dirty="0" err="1">
                <a:sym typeface="Wingdings" panose="05000000000000000000" pitchFamily="2" charset="2"/>
              </a:rPr>
              <a:t>consumer</a:t>
            </a:r>
            <a:r>
              <a:rPr lang="tr-TR" dirty="0">
                <a:sym typeface="Wingdings" panose="05000000000000000000" pitchFamily="2" charset="2"/>
              </a:rPr>
              <a:t> </a:t>
            </a:r>
            <a:r>
              <a:rPr lang="tr-TR" dirty="0" err="1">
                <a:sym typeface="Wingdings" panose="05000000000000000000" pitchFamily="2" charset="2"/>
              </a:rPr>
              <a:t>ın</a:t>
            </a:r>
            <a:r>
              <a:rPr lang="tr-TR" dirty="0">
                <a:sym typeface="Wingdings" panose="05000000000000000000" pitchFamily="2" charset="2"/>
              </a:rPr>
              <a:t> ) </a:t>
            </a:r>
          </a:p>
          <a:p>
            <a:r>
              <a:rPr lang="tr-TR" dirty="0">
                <a:sym typeface="Wingdings" panose="05000000000000000000" pitchFamily="2" charset="2"/>
              </a:rPr>
              <a:t>veriyi okurken nerde</a:t>
            </a:r>
          </a:p>
          <a:p>
            <a:r>
              <a:rPr lang="tr-TR" dirty="0">
                <a:sym typeface="Wingdings" panose="05000000000000000000" pitchFamily="2" charset="2"/>
              </a:rPr>
              <a:t>kaldığını tutar. Bu </a:t>
            </a:r>
            <a:r>
              <a:rPr lang="tr-TR" dirty="0" err="1">
                <a:sym typeface="Wingdings" panose="05000000000000000000" pitchFamily="2" charset="2"/>
              </a:rPr>
              <a:t>offset</a:t>
            </a:r>
            <a:endParaRPr lang="tr-TR" dirty="0">
              <a:sym typeface="Wingdings" panose="05000000000000000000" pitchFamily="2" charset="2"/>
            </a:endParaRPr>
          </a:p>
          <a:p>
            <a:r>
              <a:rPr lang="tr-TR" dirty="0">
                <a:sym typeface="Wingdings" panose="05000000000000000000" pitchFamily="2" charset="2"/>
              </a:rPr>
              <a:t>bilgisini ZOOKEEPER</a:t>
            </a:r>
          </a:p>
          <a:p>
            <a:r>
              <a:rPr lang="tr-TR" dirty="0">
                <a:sym typeface="Wingdings" panose="05000000000000000000" pitchFamily="2" charset="2"/>
              </a:rPr>
              <a:t>tutar. Consumer </a:t>
            </a:r>
          </a:p>
          <a:p>
            <a:r>
              <a:rPr lang="tr-TR" dirty="0">
                <a:sym typeface="Wingdings" panose="05000000000000000000" pitchFamily="2" charset="2"/>
              </a:rPr>
              <a:t>kapandığında kaldığı</a:t>
            </a:r>
          </a:p>
          <a:p>
            <a:r>
              <a:rPr lang="tr-TR" dirty="0">
                <a:sym typeface="Wingdings" panose="05000000000000000000" pitchFamily="2" charset="2"/>
              </a:rPr>
              <a:t>yerden devam eder.</a:t>
            </a:r>
          </a:p>
          <a:p>
            <a:r>
              <a:rPr lang="tr-TR" dirty="0">
                <a:sym typeface="Wingdings" panose="05000000000000000000" pitchFamily="2" charset="2"/>
              </a:rPr>
              <a:t>Bir-1 de kaldıysa bir-1 den devam eder. Gerek olursa çeşitli parametrelerle (</a:t>
            </a:r>
            <a:r>
              <a:rPr lang="tr-TR" dirty="0" err="1">
                <a:sym typeface="Wingdings" panose="05000000000000000000" pitchFamily="2" charset="2"/>
              </a:rPr>
              <a:t>from</a:t>
            </a:r>
            <a:r>
              <a:rPr lang="tr-TR" dirty="0">
                <a:sym typeface="Wingdings" panose="05000000000000000000" pitchFamily="2" charset="2"/>
              </a:rPr>
              <a:t> </a:t>
            </a:r>
            <a:r>
              <a:rPr lang="tr-TR" dirty="0" err="1">
                <a:sym typeface="Wingdings" panose="05000000000000000000" pitchFamily="2" charset="2"/>
              </a:rPr>
              <a:t>begining</a:t>
            </a:r>
            <a:r>
              <a:rPr lang="tr-TR" dirty="0">
                <a:sym typeface="Wingdings" panose="05000000000000000000" pitchFamily="2" charset="2"/>
              </a:rPr>
              <a:t>, </a:t>
            </a:r>
            <a:endParaRPr lang="tr-TR" dirty="0"/>
          </a:p>
        </p:txBody>
      </p:sp>
      <p:sp>
        <p:nvSpPr>
          <p:cNvPr id="7" name="Metin kutusu 6">
            <a:extLst>
              <a:ext uri="{FF2B5EF4-FFF2-40B4-BE49-F238E27FC236}">
                <a16:creationId xmlns:a16="http://schemas.microsoft.com/office/drawing/2014/main" id="{D3FFA6DA-D95A-4D79-8472-8F62BDB833F0}"/>
              </a:ext>
            </a:extLst>
          </p:cNvPr>
          <p:cNvSpPr txBox="1"/>
          <p:nvPr/>
        </p:nvSpPr>
        <p:spPr>
          <a:xfrm>
            <a:off x="9093591" y="3584369"/>
            <a:ext cx="2920218" cy="1477328"/>
          </a:xfrm>
          <a:prstGeom prst="rect">
            <a:avLst/>
          </a:prstGeom>
          <a:noFill/>
        </p:spPr>
        <p:txBody>
          <a:bodyPr wrap="square">
            <a:spAutoFit/>
          </a:bodyPr>
          <a:lstStyle/>
          <a:p>
            <a:r>
              <a:rPr lang="tr-TR" dirty="0" err="1">
                <a:sym typeface="Wingdings" panose="05000000000000000000" pitchFamily="2" charset="2"/>
              </a:rPr>
              <a:t>offsetreset</a:t>
            </a:r>
            <a:r>
              <a:rPr lang="tr-TR" dirty="0">
                <a:sym typeface="Wingdings" panose="05000000000000000000" pitchFamily="2" charset="2"/>
              </a:rPr>
              <a:t> vb. ) bunlarla </a:t>
            </a:r>
            <a:r>
              <a:rPr lang="tr-TR" dirty="0" err="1">
                <a:sym typeface="Wingdings" panose="05000000000000000000" pitchFamily="2" charset="2"/>
              </a:rPr>
              <a:t>offset</a:t>
            </a:r>
            <a:r>
              <a:rPr lang="tr-TR" dirty="0">
                <a:sym typeface="Wingdings" panose="05000000000000000000" pitchFamily="2" charset="2"/>
              </a:rPr>
              <a:t> başa alınabilir. Eğer </a:t>
            </a:r>
            <a:r>
              <a:rPr lang="tr-TR" dirty="0" err="1">
                <a:sym typeface="Wingdings" panose="05000000000000000000" pitchFamily="2" charset="2"/>
              </a:rPr>
              <a:t>default</a:t>
            </a:r>
            <a:r>
              <a:rPr lang="tr-TR" dirty="0">
                <a:sym typeface="Wingdings" panose="05000000000000000000" pitchFamily="2" charset="2"/>
              </a:rPr>
              <a:t> ayarlarda bırakılırsa </a:t>
            </a:r>
            <a:r>
              <a:rPr lang="tr-TR" dirty="0" err="1">
                <a:sym typeface="Wingdings" panose="05000000000000000000" pitchFamily="2" charset="2"/>
              </a:rPr>
              <a:t>zookeeper</a:t>
            </a:r>
            <a:r>
              <a:rPr lang="tr-TR" dirty="0">
                <a:sym typeface="Wingdings" panose="05000000000000000000" pitchFamily="2" charset="2"/>
              </a:rPr>
              <a:t> nerde kaldığını sana söylüyor.</a:t>
            </a:r>
            <a:endParaRPr lang="tr-TR" dirty="0"/>
          </a:p>
        </p:txBody>
      </p:sp>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17D2275C-BF41-42B5-B207-195DD2C7834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F087D7E-F389-44DD-B6F6-D5F569152B6A}"/>
              </a:ext>
            </a:extLst>
          </p:cNvPr>
          <p:cNvSpPr txBox="1"/>
          <p:nvPr/>
        </p:nvSpPr>
        <p:spPr>
          <a:xfrm>
            <a:off x="2833119" y="1448974"/>
            <a:ext cx="6525761" cy="369332"/>
          </a:xfrm>
          <a:prstGeom prst="rect">
            <a:avLst/>
          </a:prstGeom>
          <a:noFill/>
        </p:spPr>
        <p:txBody>
          <a:bodyPr wrap="none" rtlCol="0">
            <a:spAutoFit/>
          </a:bodyPr>
          <a:lstStyle/>
          <a:p>
            <a:r>
              <a:rPr lang="tr-TR" dirty="0"/>
              <a:t>( </a:t>
            </a:r>
            <a:r>
              <a:rPr lang="tr-TR" dirty="0" err="1"/>
              <a:t>search</a:t>
            </a:r>
            <a:r>
              <a:rPr lang="tr-TR" dirty="0"/>
              <a:t>, </a:t>
            </a:r>
            <a:r>
              <a:rPr lang="tr-TR" dirty="0" err="1"/>
              <a:t>click-event</a:t>
            </a:r>
            <a:r>
              <a:rPr lang="tr-TR" dirty="0"/>
              <a:t>, </a:t>
            </a:r>
            <a:r>
              <a:rPr lang="tr-TR" dirty="0" err="1"/>
              <a:t>order</a:t>
            </a:r>
            <a:r>
              <a:rPr lang="tr-TR" dirty="0"/>
              <a:t> </a:t>
            </a:r>
            <a:r>
              <a:rPr lang="tr-TR" dirty="0" err="1"/>
              <a:t>topiclerdir</a:t>
            </a:r>
            <a:r>
              <a:rPr lang="tr-TR" dirty="0"/>
              <a:t> ve 3-2-1 olarak bölünecekler. )</a:t>
            </a:r>
          </a:p>
        </p:txBody>
      </p:sp>
      <p:sp>
        <p:nvSpPr>
          <p:cNvPr id="5" name="Metin kutusu 4">
            <a:extLst>
              <a:ext uri="{FF2B5EF4-FFF2-40B4-BE49-F238E27FC236}">
                <a16:creationId xmlns:a16="http://schemas.microsoft.com/office/drawing/2014/main" id="{9CDE3D40-1FB4-4888-AFE8-D2C78B9E4359}"/>
              </a:ext>
            </a:extLst>
          </p:cNvPr>
          <p:cNvSpPr txBox="1"/>
          <p:nvPr/>
        </p:nvSpPr>
        <p:spPr>
          <a:xfrm>
            <a:off x="281354" y="3291840"/>
            <a:ext cx="2211183" cy="1754326"/>
          </a:xfrm>
          <a:prstGeom prst="rect">
            <a:avLst/>
          </a:prstGeom>
          <a:noFill/>
        </p:spPr>
        <p:txBody>
          <a:bodyPr wrap="none" rtlCol="0">
            <a:spAutoFit/>
          </a:bodyPr>
          <a:lstStyle/>
          <a:p>
            <a:r>
              <a:rPr lang="tr-TR" dirty="0"/>
              <a:t>Burada </a:t>
            </a:r>
            <a:r>
              <a:rPr lang="tr-TR" dirty="0" err="1"/>
              <a:t>kafka</a:t>
            </a:r>
            <a:endParaRPr lang="tr-TR" dirty="0"/>
          </a:p>
          <a:p>
            <a:r>
              <a:rPr lang="tr-TR" dirty="0" err="1"/>
              <a:t>cluster</a:t>
            </a:r>
            <a:r>
              <a:rPr lang="tr-TR" dirty="0"/>
              <a:t> </a:t>
            </a:r>
          </a:p>
          <a:p>
            <a:r>
              <a:rPr lang="tr-TR" dirty="0" err="1"/>
              <a:t>replication</a:t>
            </a:r>
            <a:r>
              <a:rPr lang="tr-TR" dirty="0"/>
              <a:t> 1-bir</a:t>
            </a:r>
          </a:p>
          <a:p>
            <a:r>
              <a:rPr lang="tr-TR" dirty="0"/>
              <a:t>olarak ayarlandığı için</a:t>
            </a:r>
          </a:p>
          <a:p>
            <a:r>
              <a:rPr lang="tr-TR" dirty="0"/>
              <a:t>Broker1 çökerse </a:t>
            </a:r>
          </a:p>
          <a:p>
            <a:r>
              <a:rPr lang="tr-TR" dirty="0"/>
              <a:t>veri kaybı oluşacaktır.</a:t>
            </a:r>
          </a:p>
        </p:txBody>
      </p:sp>
    </p:spTree>
    <p:extLst>
      <p:ext uri="{BB962C8B-B14F-4D97-AF65-F5344CB8AC3E}">
        <p14:creationId xmlns:p14="http://schemas.microsoft.com/office/powerpoint/2010/main" val="352252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20B2030-9640-4048-A3F7-F888E3C0F065}"/>
              </a:ext>
            </a:extLst>
          </p:cNvPr>
          <p:cNvPicPr>
            <a:picLocks noChangeAspect="1"/>
          </p:cNvPicPr>
          <p:nvPr/>
        </p:nvPicPr>
        <p:blipFill>
          <a:blip r:embed="rId2"/>
          <a:stretch>
            <a:fillRect/>
          </a:stretch>
        </p:blipFill>
        <p:spPr>
          <a:xfrm>
            <a:off x="0" y="1673"/>
            <a:ext cx="6096000" cy="3427327"/>
          </a:xfrm>
          <a:prstGeom prst="rect">
            <a:avLst/>
          </a:prstGeom>
        </p:spPr>
      </p:pic>
      <p:pic>
        <p:nvPicPr>
          <p:cNvPr id="3" name="Resim 2">
            <a:extLst>
              <a:ext uri="{FF2B5EF4-FFF2-40B4-BE49-F238E27FC236}">
                <a16:creationId xmlns:a16="http://schemas.microsoft.com/office/drawing/2014/main" id="{3DC1E1D7-D81B-4FF9-AE01-E537B081B1BC}"/>
              </a:ext>
            </a:extLst>
          </p:cNvPr>
          <p:cNvPicPr>
            <a:picLocks noChangeAspect="1"/>
          </p:cNvPicPr>
          <p:nvPr/>
        </p:nvPicPr>
        <p:blipFill>
          <a:blip r:embed="rId3"/>
          <a:stretch>
            <a:fillRect/>
          </a:stretch>
        </p:blipFill>
        <p:spPr>
          <a:xfrm>
            <a:off x="6095998" y="1673"/>
            <a:ext cx="6096001" cy="3427327"/>
          </a:xfrm>
          <a:prstGeom prst="rect">
            <a:avLst/>
          </a:prstGeom>
        </p:spPr>
      </p:pic>
      <p:pic>
        <p:nvPicPr>
          <p:cNvPr id="4" name="Resim 3">
            <a:extLst>
              <a:ext uri="{FF2B5EF4-FFF2-40B4-BE49-F238E27FC236}">
                <a16:creationId xmlns:a16="http://schemas.microsoft.com/office/drawing/2014/main" id="{C21C66B9-2322-43CB-BFD5-BC984C032448}"/>
              </a:ext>
            </a:extLst>
          </p:cNvPr>
          <p:cNvPicPr>
            <a:picLocks noChangeAspect="1"/>
          </p:cNvPicPr>
          <p:nvPr/>
        </p:nvPicPr>
        <p:blipFill>
          <a:blip r:embed="rId4"/>
          <a:stretch>
            <a:fillRect/>
          </a:stretch>
        </p:blipFill>
        <p:spPr>
          <a:xfrm>
            <a:off x="0" y="3428999"/>
            <a:ext cx="6096001" cy="3427327"/>
          </a:xfrm>
          <a:prstGeom prst="rect">
            <a:avLst/>
          </a:prstGeom>
        </p:spPr>
      </p:pic>
      <p:pic>
        <p:nvPicPr>
          <p:cNvPr id="5" name="Resim 4">
            <a:extLst>
              <a:ext uri="{FF2B5EF4-FFF2-40B4-BE49-F238E27FC236}">
                <a16:creationId xmlns:a16="http://schemas.microsoft.com/office/drawing/2014/main" id="{FB9B1AD8-3A46-4572-919C-A3B268877CC6}"/>
              </a:ext>
            </a:extLst>
          </p:cNvPr>
          <p:cNvPicPr>
            <a:picLocks noChangeAspect="1"/>
          </p:cNvPicPr>
          <p:nvPr/>
        </p:nvPicPr>
        <p:blipFill>
          <a:blip r:embed="rId5"/>
          <a:stretch>
            <a:fillRect/>
          </a:stretch>
        </p:blipFill>
        <p:spPr>
          <a:xfrm>
            <a:off x="6095996" y="3428998"/>
            <a:ext cx="6096003" cy="3427328"/>
          </a:xfrm>
          <a:prstGeom prst="rect">
            <a:avLst/>
          </a:prstGeom>
        </p:spPr>
      </p:pic>
    </p:spTree>
    <p:extLst>
      <p:ext uri="{BB962C8B-B14F-4D97-AF65-F5344CB8AC3E}">
        <p14:creationId xmlns:p14="http://schemas.microsoft.com/office/powerpoint/2010/main" val="3504896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96EA19A-A791-4099-9630-B627E7E4F062}"/>
              </a:ext>
            </a:extLst>
          </p:cNvPr>
          <p:cNvPicPr>
            <a:picLocks noChangeAspect="1"/>
          </p:cNvPicPr>
          <p:nvPr/>
        </p:nvPicPr>
        <p:blipFill>
          <a:blip r:embed="rId2"/>
          <a:stretch>
            <a:fillRect/>
          </a:stretch>
        </p:blipFill>
        <p:spPr>
          <a:xfrm>
            <a:off x="0" y="1673"/>
            <a:ext cx="6096000" cy="3427327"/>
          </a:xfrm>
          <a:prstGeom prst="rect">
            <a:avLst/>
          </a:prstGeom>
        </p:spPr>
      </p:pic>
      <p:pic>
        <p:nvPicPr>
          <p:cNvPr id="3" name="Resim 2">
            <a:extLst>
              <a:ext uri="{FF2B5EF4-FFF2-40B4-BE49-F238E27FC236}">
                <a16:creationId xmlns:a16="http://schemas.microsoft.com/office/drawing/2014/main" id="{0184E7B7-66FD-4056-A765-3B27CEA7586F}"/>
              </a:ext>
            </a:extLst>
          </p:cNvPr>
          <p:cNvPicPr>
            <a:picLocks noChangeAspect="1"/>
          </p:cNvPicPr>
          <p:nvPr/>
        </p:nvPicPr>
        <p:blipFill>
          <a:blip r:embed="rId3"/>
          <a:stretch>
            <a:fillRect/>
          </a:stretch>
        </p:blipFill>
        <p:spPr>
          <a:xfrm>
            <a:off x="6095998" y="1673"/>
            <a:ext cx="6096001" cy="3427327"/>
          </a:xfrm>
          <a:prstGeom prst="rect">
            <a:avLst/>
          </a:prstGeom>
        </p:spPr>
      </p:pic>
      <p:sp>
        <p:nvSpPr>
          <p:cNvPr id="4" name="Metin kutusu 3">
            <a:extLst>
              <a:ext uri="{FF2B5EF4-FFF2-40B4-BE49-F238E27FC236}">
                <a16:creationId xmlns:a16="http://schemas.microsoft.com/office/drawing/2014/main" id="{6E5D0179-9FC6-45C7-83B6-6713B2C6A5C8}"/>
              </a:ext>
            </a:extLst>
          </p:cNvPr>
          <p:cNvSpPr txBox="1"/>
          <p:nvPr/>
        </p:nvSpPr>
        <p:spPr>
          <a:xfrm>
            <a:off x="717452" y="4065563"/>
            <a:ext cx="11032316" cy="1200329"/>
          </a:xfrm>
          <a:prstGeom prst="rect">
            <a:avLst/>
          </a:prstGeom>
          <a:noFill/>
        </p:spPr>
        <p:txBody>
          <a:bodyPr wrap="none" rtlCol="0">
            <a:spAutoFit/>
          </a:bodyPr>
          <a:lstStyle/>
          <a:p>
            <a:r>
              <a:rPr lang="tr-TR" dirty="0" err="1"/>
              <a:t>Apache</a:t>
            </a:r>
            <a:r>
              <a:rPr lang="tr-TR" dirty="0"/>
              <a:t> </a:t>
            </a:r>
            <a:r>
              <a:rPr lang="tr-TR" dirty="0" err="1"/>
              <a:t>kafka</a:t>
            </a:r>
            <a:r>
              <a:rPr lang="tr-TR" dirty="0"/>
              <a:t> ya </a:t>
            </a:r>
            <a:r>
              <a:rPr lang="tr-TR" dirty="0" err="1"/>
              <a:t>key-value</a:t>
            </a:r>
            <a:r>
              <a:rPr lang="tr-TR" dirty="0"/>
              <a:t> değerleri geldiğinde farklı </a:t>
            </a:r>
            <a:r>
              <a:rPr lang="tr-TR" dirty="0" err="1"/>
              <a:t>key</a:t>
            </a:r>
            <a:r>
              <a:rPr lang="tr-TR" dirty="0"/>
              <a:t> değerlerini farklı </a:t>
            </a:r>
            <a:r>
              <a:rPr lang="tr-TR" dirty="0" err="1"/>
              <a:t>partitionlara</a:t>
            </a:r>
            <a:r>
              <a:rPr lang="tr-TR" dirty="0"/>
              <a:t> yazar. </a:t>
            </a:r>
            <a:r>
              <a:rPr lang="tr-TR" dirty="0" err="1"/>
              <a:t>Key</a:t>
            </a:r>
            <a:r>
              <a:rPr lang="tr-TR" dirty="0"/>
              <a:t> gönderilmediğinde</a:t>
            </a:r>
          </a:p>
          <a:p>
            <a:r>
              <a:rPr lang="tr-TR" dirty="0"/>
              <a:t>rastgele sıra ile yazma işlemi yapılır.</a:t>
            </a:r>
          </a:p>
          <a:p>
            <a:endParaRPr lang="tr-TR" dirty="0"/>
          </a:p>
          <a:p>
            <a:r>
              <a:rPr lang="tr-TR" dirty="0" err="1"/>
              <a:t>Key-value</a:t>
            </a:r>
            <a:r>
              <a:rPr lang="tr-TR" dirty="0"/>
              <a:t> ile arama işlemlerinde hız kazanılmış olur.</a:t>
            </a:r>
          </a:p>
        </p:txBody>
      </p:sp>
    </p:spTree>
    <p:extLst>
      <p:ext uri="{BB962C8B-B14F-4D97-AF65-F5344CB8AC3E}">
        <p14:creationId xmlns:p14="http://schemas.microsoft.com/office/powerpoint/2010/main" val="1386300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E0E666D-23AF-437A-B742-82B0440D34C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E048608-A19A-4BB6-AEFF-1C3511D095E6}"/>
              </a:ext>
            </a:extLst>
          </p:cNvPr>
          <p:cNvSpPr txBox="1"/>
          <p:nvPr/>
        </p:nvSpPr>
        <p:spPr>
          <a:xfrm>
            <a:off x="126609" y="1800665"/>
            <a:ext cx="11642604" cy="4801314"/>
          </a:xfrm>
          <a:prstGeom prst="rect">
            <a:avLst/>
          </a:prstGeom>
          <a:noFill/>
        </p:spPr>
        <p:txBody>
          <a:bodyPr wrap="square" rtlCol="0">
            <a:spAutoFit/>
          </a:bodyPr>
          <a:lstStyle/>
          <a:p>
            <a:r>
              <a:rPr lang="tr-TR" dirty="0" err="1"/>
              <a:t>Apache</a:t>
            </a:r>
            <a:r>
              <a:rPr lang="tr-TR" dirty="0"/>
              <a:t> Kafka bir kuyruk mekanizmasıdır.</a:t>
            </a:r>
          </a:p>
          <a:p>
            <a:endParaRPr lang="tr-TR" dirty="0"/>
          </a:p>
          <a:p>
            <a:r>
              <a:rPr lang="tr-TR" dirty="0"/>
              <a:t>Veriler kaynağından önce </a:t>
            </a:r>
            <a:r>
              <a:rPr lang="tr-TR" dirty="0" err="1"/>
              <a:t>kafkaya</a:t>
            </a:r>
            <a:endParaRPr lang="tr-TR" dirty="0"/>
          </a:p>
          <a:p>
            <a:r>
              <a:rPr lang="tr-TR" dirty="0"/>
              <a:t>verilir.</a:t>
            </a:r>
          </a:p>
          <a:p>
            <a:endParaRPr lang="tr-TR" dirty="0"/>
          </a:p>
          <a:p>
            <a:r>
              <a:rPr lang="tr-TR" dirty="0" err="1"/>
              <a:t>Apache</a:t>
            </a:r>
            <a:r>
              <a:rPr lang="tr-TR" dirty="0"/>
              <a:t> Kafka </a:t>
            </a:r>
            <a:r>
              <a:rPr lang="tr-TR" dirty="0" err="1"/>
              <a:t>serverlerlarında</a:t>
            </a:r>
            <a:r>
              <a:rPr lang="tr-TR" dirty="0"/>
              <a:t> veriler dağıtık bir şekilde tutulur.</a:t>
            </a:r>
          </a:p>
          <a:p>
            <a:r>
              <a:rPr lang="tr-TR" dirty="0"/>
              <a:t>Daha sonra analiz kısmında</a:t>
            </a:r>
          </a:p>
          <a:p>
            <a:r>
              <a:rPr lang="tr-TR" dirty="0"/>
              <a:t>işleyeceğiniz veriler </a:t>
            </a:r>
            <a:r>
              <a:rPr lang="tr-TR" dirty="0" err="1"/>
              <a:t>kafka</a:t>
            </a:r>
            <a:endParaRPr lang="tr-TR" dirty="0"/>
          </a:p>
          <a:p>
            <a:r>
              <a:rPr lang="tr-TR" dirty="0"/>
              <a:t>serverlarından çekip işlemeye</a:t>
            </a:r>
          </a:p>
          <a:p>
            <a:r>
              <a:rPr lang="tr-TR" dirty="0"/>
              <a:t>başlarsınız.</a:t>
            </a:r>
          </a:p>
          <a:p>
            <a:endParaRPr lang="tr-TR" dirty="0"/>
          </a:p>
          <a:p>
            <a:r>
              <a:rPr lang="tr-TR" dirty="0"/>
              <a:t>Önemli olan noktalardan bir</a:t>
            </a:r>
          </a:p>
          <a:p>
            <a:r>
              <a:rPr lang="tr-TR" dirty="0"/>
              <a:t>tanesi, </a:t>
            </a:r>
            <a:r>
              <a:rPr lang="tr-TR" dirty="0" err="1"/>
              <a:t>kafka</a:t>
            </a:r>
            <a:r>
              <a:rPr lang="tr-TR" dirty="0"/>
              <a:t> bir kuyruk</a:t>
            </a:r>
          </a:p>
          <a:p>
            <a:r>
              <a:rPr lang="tr-TR" dirty="0"/>
              <a:t>mekanizması olduğu için FIFO</a:t>
            </a:r>
          </a:p>
          <a:p>
            <a:r>
              <a:rPr lang="tr-TR" dirty="0"/>
              <a:t>kuyruktur. Yani ilk giren ilk çıkar mantığı ile çalışır. Kafka en çok REAL TIME – gerçek zamanlı projelerde kullanılır. Çünkü veriler bulunduğu yerden doğrudan analiz kısmına geçerse verilerde kaybolma ihtimali oluşur. Ya da analiz makinesi çöktüğü durumlarda veri kaybolur ve  işlenmez. Kafka da analiz kısmı çökerse veriler </a:t>
            </a:r>
            <a:r>
              <a:rPr lang="tr-TR" dirty="0" err="1"/>
              <a:t>kafkada</a:t>
            </a:r>
            <a:r>
              <a:rPr lang="tr-TR" dirty="0"/>
              <a:t> biriktirilir.</a:t>
            </a:r>
          </a:p>
        </p:txBody>
      </p:sp>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FCCAA0-BF20-4D72-9335-47D080F30331}"/>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D714FC4D-50E3-439C-AB93-5CBF88DB386B}"/>
              </a:ext>
            </a:extLst>
          </p:cNvPr>
          <p:cNvSpPr txBox="1"/>
          <p:nvPr/>
        </p:nvSpPr>
        <p:spPr>
          <a:xfrm>
            <a:off x="253218" y="1378634"/>
            <a:ext cx="11690253" cy="646331"/>
          </a:xfrm>
          <a:prstGeom prst="rect">
            <a:avLst/>
          </a:prstGeom>
          <a:noFill/>
        </p:spPr>
        <p:txBody>
          <a:bodyPr wrap="square" rtlCol="0">
            <a:spAutoFit/>
          </a:bodyPr>
          <a:lstStyle/>
          <a:p>
            <a:r>
              <a:rPr lang="tr-TR" dirty="0"/>
              <a:t>Replication olduğunda veriler </a:t>
            </a:r>
            <a:r>
              <a:rPr lang="tr-TR" dirty="0" err="1"/>
              <a:t>Leader</a:t>
            </a:r>
            <a:r>
              <a:rPr lang="tr-TR" dirty="0"/>
              <a:t> </a:t>
            </a:r>
            <a:r>
              <a:rPr lang="tr-TR" dirty="0" err="1"/>
              <a:t>Partition</a:t>
            </a:r>
            <a:r>
              <a:rPr lang="tr-TR" dirty="0"/>
              <a:t> a yazılır ve </a:t>
            </a:r>
            <a:r>
              <a:rPr lang="tr-TR" dirty="0" err="1"/>
              <a:t>kafka</a:t>
            </a:r>
            <a:r>
              <a:rPr lang="tr-TR" dirty="0"/>
              <a:t> kendi içinde diğerlerine kopyalar. Sizin bir şey yapmanıza gerek yoktur.</a:t>
            </a:r>
          </a:p>
        </p:txBody>
      </p:sp>
    </p:spTree>
    <p:extLst>
      <p:ext uri="{BB962C8B-B14F-4D97-AF65-F5344CB8AC3E}">
        <p14:creationId xmlns:p14="http://schemas.microsoft.com/office/powerpoint/2010/main" val="363415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0AAAEBEF-E77E-4D25-B896-81D98939BB2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BD48BAE-B0CB-4743-B76A-5B9A9B8203A0}"/>
              </a:ext>
            </a:extLst>
          </p:cNvPr>
          <p:cNvSpPr txBox="1"/>
          <p:nvPr/>
        </p:nvSpPr>
        <p:spPr>
          <a:xfrm>
            <a:off x="182880" y="3429000"/>
            <a:ext cx="3361369" cy="2585323"/>
          </a:xfrm>
          <a:prstGeom prst="rect">
            <a:avLst/>
          </a:prstGeom>
          <a:noFill/>
        </p:spPr>
        <p:txBody>
          <a:bodyPr wrap="none" rtlCol="0">
            <a:spAutoFit/>
          </a:bodyPr>
          <a:lstStyle/>
          <a:p>
            <a:r>
              <a:rPr lang="tr-TR" dirty="0"/>
              <a:t>Datanın okunduğu bilgisi bizim </a:t>
            </a:r>
          </a:p>
          <a:p>
            <a:r>
              <a:rPr lang="tr-TR" dirty="0"/>
              <a:t>tarafımızdan gönderilir. Consumer</a:t>
            </a:r>
          </a:p>
          <a:p>
            <a:r>
              <a:rPr lang="tr-TR" dirty="0"/>
              <a:t>kodu yazılırken </a:t>
            </a:r>
            <a:r>
              <a:rPr lang="tr-TR" dirty="0" err="1"/>
              <a:t>autocommit</a:t>
            </a:r>
            <a:r>
              <a:rPr lang="tr-TR" dirty="0"/>
              <a:t> ya da</a:t>
            </a:r>
          </a:p>
          <a:p>
            <a:r>
              <a:rPr lang="tr-TR" dirty="0"/>
              <a:t>her 15 dakika da bir yada her 15</a:t>
            </a:r>
          </a:p>
          <a:p>
            <a:r>
              <a:rPr lang="tr-TR" dirty="0"/>
              <a:t>data da bir </a:t>
            </a:r>
            <a:r>
              <a:rPr lang="tr-TR" dirty="0" err="1"/>
              <a:t>configurasyona</a:t>
            </a:r>
            <a:r>
              <a:rPr lang="tr-TR" dirty="0"/>
              <a:t> göre</a:t>
            </a:r>
          </a:p>
          <a:p>
            <a:r>
              <a:rPr lang="tr-TR" dirty="0"/>
              <a:t>yani, tekrar </a:t>
            </a:r>
            <a:r>
              <a:rPr lang="tr-TR" dirty="0" err="1"/>
              <a:t>kafka</a:t>
            </a:r>
            <a:r>
              <a:rPr lang="tr-TR" dirty="0"/>
              <a:t> ya "ben bu data</a:t>
            </a:r>
          </a:p>
          <a:p>
            <a:r>
              <a:rPr lang="tr-TR" dirty="0" err="1"/>
              <a:t>yı</a:t>
            </a:r>
            <a:r>
              <a:rPr lang="tr-TR" dirty="0"/>
              <a:t> okudum" diyoruz. Bunu</a:t>
            </a:r>
          </a:p>
          <a:p>
            <a:r>
              <a:rPr lang="tr-TR" dirty="0"/>
              <a:t>demezsek </a:t>
            </a:r>
            <a:r>
              <a:rPr lang="tr-TR" dirty="0" err="1"/>
              <a:t>kafka</a:t>
            </a:r>
            <a:r>
              <a:rPr lang="tr-TR" dirty="0"/>
              <a:t> sürekli veri</a:t>
            </a:r>
          </a:p>
          <a:p>
            <a:r>
              <a:rPr lang="tr-TR" dirty="0"/>
              <a:t>gönderir. Ve veri kaybı olabilir.</a:t>
            </a:r>
          </a:p>
        </p:txBody>
      </p:sp>
      <p:sp>
        <p:nvSpPr>
          <p:cNvPr id="5" name="Metin kutusu 4">
            <a:extLst>
              <a:ext uri="{FF2B5EF4-FFF2-40B4-BE49-F238E27FC236}">
                <a16:creationId xmlns:a16="http://schemas.microsoft.com/office/drawing/2014/main" id="{30328266-1414-44B3-965C-11C4B2CB33C2}"/>
              </a:ext>
            </a:extLst>
          </p:cNvPr>
          <p:cNvSpPr txBox="1"/>
          <p:nvPr/>
        </p:nvSpPr>
        <p:spPr>
          <a:xfrm>
            <a:off x="8647753" y="3428999"/>
            <a:ext cx="3259015" cy="3139321"/>
          </a:xfrm>
          <a:prstGeom prst="rect">
            <a:avLst/>
          </a:prstGeom>
          <a:noFill/>
        </p:spPr>
        <p:txBody>
          <a:bodyPr wrap="square" rtlCol="0">
            <a:spAutoFit/>
          </a:bodyPr>
          <a:lstStyle/>
          <a:p>
            <a:r>
              <a:rPr lang="tr-TR" dirty="0"/>
              <a:t>2. datayı okuduktan sonra </a:t>
            </a:r>
            <a:r>
              <a:rPr lang="tr-TR" dirty="0" err="1"/>
              <a:t>consumer</a:t>
            </a:r>
            <a:r>
              <a:rPr lang="tr-TR" dirty="0"/>
              <a:t> x in</a:t>
            </a:r>
          </a:p>
          <a:p>
            <a:r>
              <a:rPr lang="tr-TR" dirty="0"/>
              <a:t>kapandığını varsayalım.</a:t>
            </a:r>
          </a:p>
          <a:p>
            <a:endParaRPr lang="tr-TR" dirty="0"/>
          </a:p>
          <a:p>
            <a:r>
              <a:rPr lang="tr-TR" dirty="0"/>
              <a:t>Tekrar okumaya başladığında</a:t>
            </a:r>
          </a:p>
          <a:p>
            <a:r>
              <a:rPr lang="tr-TR" dirty="0" err="1"/>
              <a:t>zookeeper</a:t>
            </a:r>
            <a:r>
              <a:rPr lang="tr-TR" dirty="0"/>
              <a:t> a bakıyor ve 3-üçten devam etmesini </a:t>
            </a:r>
            <a:r>
              <a:rPr lang="tr-TR" dirty="0" err="1"/>
              <a:t>zookeeper</a:t>
            </a:r>
            <a:r>
              <a:rPr lang="tr-TR" dirty="0"/>
              <a:t> söylüyor.</a:t>
            </a:r>
          </a:p>
          <a:p>
            <a:endParaRPr lang="tr-TR" dirty="0"/>
          </a:p>
          <a:p>
            <a:r>
              <a:rPr lang="tr-TR" dirty="0"/>
              <a:t>Bazı parametrelerle baştan da okunabilir.</a:t>
            </a:r>
          </a:p>
        </p:txBody>
      </p:sp>
    </p:spTree>
    <p:extLst>
      <p:ext uri="{BB962C8B-B14F-4D97-AF65-F5344CB8AC3E}">
        <p14:creationId xmlns:p14="http://schemas.microsoft.com/office/powerpoint/2010/main" val="323632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E04A7C28-3AB5-42EA-855F-9AFE5295C77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99D18D5-7FCF-4F5B-8BE6-87161A0F2C5E}"/>
              </a:ext>
            </a:extLst>
          </p:cNvPr>
          <p:cNvSpPr txBox="1"/>
          <p:nvPr/>
        </p:nvSpPr>
        <p:spPr>
          <a:xfrm>
            <a:off x="0" y="1913206"/>
            <a:ext cx="3066757" cy="1477328"/>
          </a:xfrm>
          <a:prstGeom prst="rect">
            <a:avLst/>
          </a:prstGeom>
          <a:noFill/>
        </p:spPr>
        <p:txBody>
          <a:bodyPr wrap="square" rtlCol="0">
            <a:spAutoFit/>
          </a:bodyPr>
          <a:lstStyle/>
          <a:p>
            <a:r>
              <a:rPr lang="tr-TR" dirty="0"/>
              <a:t>Her </a:t>
            </a:r>
            <a:r>
              <a:rPr lang="tr-TR" dirty="0" err="1"/>
              <a:t>consumer</a:t>
            </a:r>
            <a:r>
              <a:rPr lang="tr-TR" dirty="0"/>
              <a:t> </a:t>
            </a:r>
            <a:r>
              <a:rPr lang="tr-TR" dirty="0" err="1"/>
              <a:t>ın</a:t>
            </a:r>
            <a:r>
              <a:rPr lang="tr-TR" dirty="0"/>
              <a:t> bir grubu ve </a:t>
            </a:r>
          </a:p>
          <a:p>
            <a:r>
              <a:rPr lang="tr-TR" dirty="0"/>
              <a:t>bir </a:t>
            </a:r>
            <a:r>
              <a:rPr lang="tr-TR" dirty="0" err="1"/>
              <a:t>client</a:t>
            </a:r>
            <a:r>
              <a:rPr lang="tr-TR" dirty="0"/>
              <a:t> </a:t>
            </a:r>
            <a:r>
              <a:rPr lang="tr-TR" dirty="0" err="1"/>
              <a:t>id</a:t>
            </a:r>
            <a:r>
              <a:rPr lang="tr-TR" dirty="0"/>
              <a:t> si vardır.</a:t>
            </a:r>
          </a:p>
          <a:p>
            <a:endParaRPr lang="tr-TR" dirty="0"/>
          </a:p>
          <a:p>
            <a:r>
              <a:rPr lang="tr-TR" dirty="0"/>
              <a:t>Tek </a:t>
            </a:r>
            <a:r>
              <a:rPr lang="tr-TR" dirty="0" err="1"/>
              <a:t>client</a:t>
            </a:r>
            <a:r>
              <a:rPr lang="tr-TR" dirty="0"/>
              <a:t> varsa </a:t>
            </a:r>
            <a:r>
              <a:rPr lang="tr-TR" dirty="0" err="1"/>
              <a:t>topic</a:t>
            </a:r>
            <a:r>
              <a:rPr lang="tr-TR" dirty="0"/>
              <a:t> teki</a:t>
            </a:r>
          </a:p>
          <a:p>
            <a:r>
              <a:rPr lang="tr-TR" dirty="0"/>
              <a:t>veriler sırayla okunur.</a:t>
            </a:r>
          </a:p>
        </p:txBody>
      </p:sp>
    </p:spTree>
    <p:extLst>
      <p:ext uri="{BB962C8B-B14F-4D97-AF65-F5344CB8AC3E}">
        <p14:creationId xmlns:p14="http://schemas.microsoft.com/office/powerpoint/2010/main" val="1693841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E785AA1-DC0F-4D20-907D-645FDC168D1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41EB3D0-A9F8-4358-BB0F-87FE91666066}"/>
              </a:ext>
            </a:extLst>
          </p:cNvPr>
          <p:cNvSpPr txBox="1"/>
          <p:nvPr/>
        </p:nvSpPr>
        <p:spPr>
          <a:xfrm>
            <a:off x="98474" y="1842868"/>
            <a:ext cx="4586768" cy="4801314"/>
          </a:xfrm>
          <a:prstGeom prst="rect">
            <a:avLst/>
          </a:prstGeom>
          <a:noFill/>
        </p:spPr>
        <p:txBody>
          <a:bodyPr wrap="none" rtlCol="0">
            <a:spAutoFit/>
          </a:bodyPr>
          <a:lstStyle/>
          <a:p>
            <a:r>
              <a:rPr lang="tr-TR" dirty="0"/>
              <a:t>İkinci bir </a:t>
            </a:r>
            <a:r>
              <a:rPr lang="tr-TR" dirty="0" err="1"/>
              <a:t>consumer</a:t>
            </a:r>
            <a:r>
              <a:rPr lang="tr-TR" dirty="0"/>
              <a:t> var ise</a:t>
            </a:r>
          </a:p>
          <a:p>
            <a:r>
              <a:rPr lang="tr-TR" dirty="0"/>
              <a:t>datalar ikiye bölünür.</a:t>
            </a:r>
          </a:p>
          <a:p>
            <a:r>
              <a:rPr lang="tr-TR" dirty="0"/>
              <a:t>0 ve 1 client1, 2 ve 3 client2</a:t>
            </a:r>
          </a:p>
          <a:p>
            <a:r>
              <a:rPr lang="tr-TR" dirty="0"/>
              <a:t>tarafından okunur. </a:t>
            </a:r>
          </a:p>
          <a:p>
            <a:r>
              <a:rPr lang="tr-TR" dirty="0"/>
              <a:t>Dikkat edilmesi gereken şey</a:t>
            </a:r>
          </a:p>
          <a:p>
            <a:r>
              <a:rPr lang="tr-TR" dirty="0"/>
              <a:t>2-ikinci </a:t>
            </a:r>
            <a:r>
              <a:rPr lang="tr-TR" dirty="0" err="1"/>
              <a:t>client</a:t>
            </a:r>
            <a:r>
              <a:rPr lang="tr-TR" dirty="0"/>
              <a:t> in sıfırdan veri</a:t>
            </a:r>
          </a:p>
          <a:p>
            <a:r>
              <a:rPr lang="tr-TR" dirty="0"/>
              <a:t>okumamasıdır.</a:t>
            </a:r>
          </a:p>
          <a:p>
            <a:endParaRPr lang="tr-TR" dirty="0"/>
          </a:p>
          <a:p>
            <a:r>
              <a:rPr lang="tr-TR" dirty="0"/>
              <a:t>Grup içerisindeki </a:t>
            </a:r>
            <a:r>
              <a:rPr lang="tr-TR" dirty="0" err="1"/>
              <a:t>client</a:t>
            </a:r>
            <a:r>
              <a:rPr lang="tr-TR" dirty="0"/>
              <a:t> </a:t>
            </a:r>
            <a:r>
              <a:rPr lang="tr-TR" dirty="0" err="1"/>
              <a:t>lar</a:t>
            </a:r>
            <a:r>
              <a:rPr lang="tr-TR" dirty="0"/>
              <a:t> </a:t>
            </a:r>
          </a:p>
          <a:p>
            <a:r>
              <a:rPr lang="tr-TR" dirty="0"/>
              <a:t>aynı veriyi okumaz.</a:t>
            </a:r>
          </a:p>
          <a:p>
            <a:endParaRPr lang="tr-TR" dirty="0"/>
          </a:p>
          <a:p>
            <a:r>
              <a:rPr lang="tr-TR" dirty="0"/>
              <a:t>Üçüncü bir </a:t>
            </a:r>
            <a:r>
              <a:rPr lang="tr-TR" dirty="0" err="1"/>
              <a:t>client</a:t>
            </a:r>
            <a:r>
              <a:rPr lang="tr-TR" dirty="0"/>
              <a:t> olursa yine</a:t>
            </a:r>
          </a:p>
          <a:p>
            <a:r>
              <a:rPr lang="tr-TR" dirty="0"/>
              <a:t>veriler bunlar arasında</a:t>
            </a:r>
          </a:p>
          <a:p>
            <a:r>
              <a:rPr lang="tr-TR" dirty="0"/>
              <a:t>paylaştırılır.</a:t>
            </a:r>
          </a:p>
          <a:p>
            <a:endParaRPr lang="tr-TR" dirty="0"/>
          </a:p>
          <a:p>
            <a:r>
              <a:rPr lang="tr-TR" dirty="0"/>
              <a:t>Çok daha hızlı bir veri tüketimi gerçekleşecektir.</a:t>
            </a:r>
          </a:p>
          <a:p>
            <a:endParaRPr lang="tr-TR" dirty="0"/>
          </a:p>
        </p:txBody>
      </p:sp>
      <p:pic>
        <p:nvPicPr>
          <p:cNvPr id="5" name="Resim 4">
            <a:extLst>
              <a:ext uri="{FF2B5EF4-FFF2-40B4-BE49-F238E27FC236}">
                <a16:creationId xmlns:a16="http://schemas.microsoft.com/office/drawing/2014/main" id="{4ABF8F56-098E-459C-A0D7-C38A5A686378}"/>
              </a:ext>
            </a:extLst>
          </p:cNvPr>
          <p:cNvPicPr>
            <a:picLocks noChangeAspect="1"/>
          </p:cNvPicPr>
          <p:nvPr/>
        </p:nvPicPr>
        <p:blipFill rotWithShape="1">
          <a:blip r:embed="rId3"/>
          <a:srcRect l="25058" t="39619" r="25212" b="26724"/>
          <a:stretch/>
        </p:blipFill>
        <p:spPr>
          <a:xfrm>
            <a:off x="8482818" y="5442483"/>
            <a:ext cx="3404381" cy="1295403"/>
          </a:xfrm>
          <a:prstGeom prst="rect">
            <a:avLst/>
          </a:prstGeom>
        </p:spPr>
      </p:pic>
    </p:spTree>
    <p:extLst>
      <p:ext uri="{BB962C8B-B14F-4D97-AF65-F5344CB8AC3E}">
        <p14:creationId xmlns:p14="http://schemas.microsoft.com/office/powerpoint/2010/main" val="1509139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8E19CF1-C7E4-4E4E-AB08-6CF2BFC9557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CA94287-113C-43CA-82E0-17271CA9B060}"/>
              </a:ext>
            </a:extLst>
          </p:cNvPr>
          <p:cNvSpPr txBox="1"/>
          <p:nvPr/>
        </p:nvSpPr>
        <p:spPr>
          <a:xfrm>
            <a:off x="1237956" y="5289453"/>
            <a:ext cx="10480431" cy="923330"/>
          </a:xfrm>
          <a:prstGeom prst="rect">
            <a:avLst/>
          </a:prstGeom>
          <a:noFill/>
        </p:spPr>
        <p:txBody>
          <a:bodyPr wrap="square" rtlCol="0">
            <a:spAutoFit/>
          </a:bodyPr>
          <a:lstStyle/>
          <a:p>
            <a:r>
              <a:rPr lang="tr-TR" dirty="0"/>
              <a:t>Aynı </a:t>
            </a:r>
            <a:r>
              <a:rPr lang="tr-TR" dirty="0" err="1"/>
              <a:t>partition</a:t>
            </a:r>
            <a:r>
              <a:rPr lang="tr-TR" dirty="0"/>
              <a:t> </a:t>
            </a:r>
            <a:r>
              <a:rPr lang="tr-TR" dirty="0" err="1"/>
              <a:t>daki</a:t>
            </a:r>
            <a:r>
              <a:rPr lang="tr-TR" dirty="0"/>
              <a:t> veriyi aynı gruptaki </a:t>
            </a:r>
            <a:r>
              <a:rPr lang="tr-TR" dirty="0" err="1"/>
              <a:t>client</a:t>
            </a:r>
            <a:r>
              <a:rPr lang="tr-TR" dirty="0"/>
              <a:t> okuyamaz fakat başka gruptaki </a:t>
            </a:r>
            <a:r>
              <a:rPr lang="tr-TR" dirty="0" err="1"/>
              <a:t>client</a:t>
            </a:r>
            <a:r>
              <a:rPr lang="tr-TR" dirty="0"/>
              <a:t> okuyabilir. </a:t>
            </a:r>
            <a:r>
              <a:rPr lang="tr-TR" dirty="0" err="1"/>
              <a:t>Partition</a:t>
            </a:r>
            <a:r>
              <a:rPr lang="tr-TR" dirty="0"/>
              <a:t> sayısı</a:t>
            </a:r>
          </a:p>
          <a:p>
            <a:r>
              <a:rPr lang="tr-TR" dirty="0" err="1"/>
              <a:t>client</a:t>
            </a:r>
            <a:r>
              <a:rPr lang="tr-TR" dirty="0"/>
              <a:t> sayısına eşit olduğunda gruba bir </a:t>
            </a:r>
            <a:r>
              <a:rPr lang="tr-TR" dirty="0" err="1"/>
              <a:t>client</a:t>
            </a:r>
            <a:r>
              <a:rPr lang="tr-TR" dirty="0"/>
              <a:t> daha eklendiğinde 5. </a:t>
            </a:r>
            <a:r>
              <a:rPr lang="tr-TR" dirty="0" err="1"/>
              <a:t>client</a:t>
            </a:r>
            <a:r>
              <a:rPr lang="tr-TR" dirty="0"/>
              <a:t> boşta kalır. </a:t>
            </a:r>
            <a:r>
              <a:rPr lang="tr-TR" dirty="0" err="1"/>
              <a:t>Clientlerden</a:t>
            </a:r>
            <a:r>
              <a:rPr lang="tr-TR" dirty="0"/>
              <a:t> biri devre dışı kalırsa devreye girer.</a:t>
            </a:r>
          </a:p>
        </p:txBody>
      </p:sp>
    </p:spTree>
    <p:extLst>
      <p:ext uri="{BB962C8B-B14F-4D97-AF65-F5344CB8AC3E}">
        <p14:creationId xmlns:p14="http://schemas.microsoft.com/office/powerpoint/2010/main" val="106673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74155A47-557A-4821-BB16-E0006B904E91}"/>
              </a:ext>
            </a:extLst>
          </p:cNvPr>
          <p:cNvSpPr txBox="1"/>
          <p:nvPr/>
        </p:nvSpPr>
        <p:spPr>
          <a:xfrm>
            <a:off x="612663" y="281354"/>
            <a:ext cx="10966674" cy="6463308"/>
          </a:xfrm>
          <a:prstGeom prst="rect">
            <a:avLst/>
          </a:prstGeom>
          <a:noFill/>
        </p:spPr>
        <p:txBody>
          <a:bodyPr wrap="square" rtlCol="0">
            <a:spAutoFit/>
          </a:bodyPr>
          <a:lstStyle/>
          <a:p>
            <a:r>
              <a:rPr lang="tr-TR" dirty="0"/>
              <a:t>Önce </a:t>
            </a:r>
          </a:p>
          <a:p>
            <a:endParaRPr lang="tr-TR" dirty="0"/>
          </a:p>
          <a:p>
            <a:r>
              <a:rPr lang="tr-TR" dirty="0" err="1"/>
              <a:t>zookeper</a:t>
            </a:r>
            <a:r>
              <a:rPr lang="tr-TR" dirty="0"/>
              <a:t> başlat</a:t>
            </a:r>
          </a:p>
          <a:p>
            <a:endParaRPr lang="tr-TR" dirty="0"/>
          </a:p>
          <a:p>
            <a:r>
              <a:rPr lang="tr-TR" dirty="0"/>
              <a:t>sonra</a:t>
            </a:r>
          </a:p>
          <a:p>
            <a:endParaRPr lang="tr-TR" dirty="0"/>
          </a:p>
          <a:p>
            <a:r>
              <a:rPr lang="tr-TR" dirty="0" err="1"/>
              <a:t>kafka</a:t>
            </a:r>
            <a:r>
              <a:rPr lang="tr-TR" dirty="0"/>
              <a:t> server başlat</a:t>
            </a:r>
          </a:p>
          <a:p>
            <a:endParaRPr lang="tr-TR" dirty="0"/>
          </a:p>
          <a:p>
            <a:r>
              <a:rPr lang="tr-TR" dirty="0"/>
              <a:t>üçüncü bir komut satırı aç</a:t>
            </a:r>
          </a:p>
          <a:p>
            <a:endParaRPr lang="tr-TR" dirty="0"/>
          </a:p>
          <a:p>
            <a:r>
              <a:rPr lang="de-DE" dirty="0"/>
              <a:t>C:\kafka_2.12-2.6.0\bin\Windows</a:t>
            </a:r>
            <a:r>
              <a:rPr lang="tr-TR" dirty="0"/>
              <a:t> yolunda</a:t>
            </a:r>
          </a:p>
          <a:p>
            <a:endParaRPr lang="tr-TR" dirty="0"/>
          </a:p>
          <a:p>
            <a:r>
              <a:rPr lang="tr-TR" dirty="0"/>
              <a:t>kafka-topics.bat --</a:t>
            </a:r>
            <a:r>
              <a:rPr lang="tr-TR" dirty="0" err="1"/>
              <a:t>list</a:t>
            </a:r>
            <a:r>
              <a:rPr lang="tr-TR" dirty="0"/>
              <a:t> --</a:t>
            </a:r>
            <a:r>
              <a:rPr lang="tr-TR" dirty="0" err="1"/>
              <a:t>zookeeper</a:t>
            </a:r>
            <a:r>
              <a:rPr lang="tr-TR" dirty="0"/>
              <a:t> localhost:2181 </a:t>
            </a:r>
          </a:p>
          <a:p>
            <a:endParaRPr lang="tr-TR" dirty="0"/>
          </a:p>
          <a:p>
            <a:r>
              <a:rPr lang="tr-TR" dirty="0"/>
              <a:t>komutunu çalıştır. Bu var olan </a:t>
            </a:r>
            <a:r>
              <a:rPr lang="tr-TR" dirty="0" err="1"/>
              <a:t>topicleri</a:t>
            </a:r>
            <a:r>
              <a:rPr lang="tr-TR" dirty="0"/>
              <a:t> görüntüler. ( Daha önce oluşturulmadığı için herhangi bir şey gözükmeyecek)</a:t>
            </a:r>
          </a:p>
          <a:p>
            <a:endParaRPr lang="tr-TR" dirty="0"/>
          </a:p>
          <a:p>
            <a:r>
              <a:rPr lang="tr-TR" dirty="0" err="1"/>
              <a:t>Topic</a:t>
            </a:r>
            <a:r>
              <a:rPr lang="tr-TR" dirty="0"/>
              <a:t> oluşturmak için aşağıdaki komutu girin.</a:t>
            </a:r>
          </a:p>
          <a:p>
            <a:endParaRPr lang="tr-TR" dirty="0"/>
          </a:p>
          <a:p>
            <a:r>
              <a:rPr lang="tr-TR" dirty="0"/>
              <a:t>kafka-topics.bat --</a:t>
            </a:r>
            <a:r>
              <a:rPr lang="tr-TR" dirty="0" err="1"/>
              <a:t>create</a:t>
            </a:r>
            <a:r>
              <a:rPr lang="tr-TR" dirty="0"/>
              <a:t> --</a:t>
            </a:r>
            <a:r>
              <a:rPr lang="tr-TR" dirty="0" err="1"/>
              <a:t>zookeeper</a:t>
            </a:r>
            <a:r>
              <a:rPr lang="tr-TR" dirty="0"/>
              <a:t> localhost:2181 --</a:t>
            </a:r>
            <a:r>
              <a:rPr lang="tr-TR" dirty="0" err="1"/>
              <a:t>partitions</a:t>
            </a:r>
            <a:r>
              <a:rPr lang="tr-TR" dirty="0"/>
              <a:t> 3 --</a:t>
            </a:r>
            <a:r>
              <a:rPr lang="tr-TR" dirty="0" err="1"/>
              <a:t>replication-factor</a:t>
            </a:r>
            <a:r>
              <a:rPr lang="tr-TR" dirty="0"/>
              <a:t> 1 --</a:t>
            </a:r>
            <a:r>
              <a:rPr lang="tr-TR" dirty="0" err="1"/>
              <a:t>topic</a:t>
            </a:r>
            <a:r>
              <a:rPr lang="tr-TR" dirty="0"/>
              <a:t> </a:t>
            </a:r>
            <a:r>
              <a:rPr lang="tr-TR" dirty="0" err="1"/>
              <a:t>btkakademi</a:t>
            </a:r>
            <a:endParaRPr lang="tr-TR" dirty="0"/>
          </a:p>
          <a:p>
            <a:endParaRPr lang="tr-TR" dirty="0"/>
          </a:p>
          <a:p>
            <a:r>
              <a:rPr lang="tr-TR" dirty="0"/>
              <a:t>tek bilgisayar yani yerel bilgisayar olduğu için </a:t>
            </a:r>
            <a:r>
              <a:rPr lang="tr-TR" dirty="0" err="1"/>
              <a:t>replication-factor</a:t>
            </a:r>
            <a:r>
              <a:rPr lang="tr-TR" dirty="0"/>
              <a:t> 1-bir olarak verildi.</a:t>
            </a:r>
          </a:p>
          <a:p>
            <a:r>
              <a:rPr lang="tr-TR" dirty="0"/>
              <a:t>Bu </a:t>
            </a:r>
            <a:r>
              <a:rPr lang="tr-TR" dirty="0" err="1"/>
              <a:t>topic</a:t>
            </a:r>
            <a:r>
              <a:rPr lang="tr-TR" dirty="0"/>
              <a:t> e artık veri gönderebiliriz. </a:t>
            </a:r>
            <a:r>
              <a:rPr lang="tr-TR" dirty="0" err="1"/>
              <a:t>Key-value</a:t>
            </a:r>
            <a:r>
              <a:rPr lang="tr-TR" dirty="0"/>
              <a:t> değeri gönderilince de farklı </a:t>
            </a:r>
            <a:r>
              <a:rPr lang="tr-TR" dirty="0" err="1"/>
              <a:t>topiclere</a:t>
            </a:r>
            <a:r>
              <a:rPr lang="tr-TR" dirty="0"/>
              <a:t> verileri ekleyecektir. Tek </a:t>
            </a:r>
            <a:r>
              <a:rPr lang="tr-TR" dirty="0" err="1"/>
              <a:t>topic</a:t>
            </a:r>
            <a:r>
              <a:rPr lang="tr-TR" dirty="0"/>
              <a:t> olduğuna dikkat ediniz. Birkaç tane daha oluşturabilirsiniz. ( </a:t>
            </a:r>
            <a:r>
              <a:rPr lang="tr-TR" dirty="0" err="1"/>
              <a:t>hiz</a:t>
            </a:r>
            <a:r>
              <a:rPr lang="tr-TR" dirty="0"/>
              <a:t>, </a:t>
            </a:r>
            <a:r>
              <a:rPr lang="tr-TR" dirty="0" err="1"/>
              <a:t>search</a:t>
            </a:r>
            <a:r>
              <a:rPr lang="tr-TR" dirty="0"/>
              <a:t>, test)</a:t>
            </a:r>
          </a:p>
        </p:txBody>
      </p:sp>
    </p:spTree>
    <p:extLst>
      <p:ext uri="{BB962C8B-B14F-4D97-AF65-F5344CB8AC3E}">
        <p14:creationId xmlns:p14="http://schemas.microsoft.com/office/powerpoint/2010/main" val="3797565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4C7EE46-6D6B-4103-A180-EA76B261DDA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59573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E15216F-FF82-4794-8CD9-3FC55DF41C1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46712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6D5F8C7-4527-4085-9CFA-94BE6B7FEAA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70691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936614F-16EB-4ECE-8B46-A1EA7B30A2B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345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1B3365A-CA94-457D-9FEF-A47A96D666F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E2DDD4A-2172-4606-81E6-D65A707B9E05}"/>
              </a:ext>
            </a:extLst>
          </p:cNvPr>
          <p:cNvSpPr txBox="1"/>
          <p:nvPr/>
        </p:nvSpPr>
        <p:spPr>
          <a:xfrm>
            <a:off x="351692" y="2785403"/>
            <a:ext cx="3907545" cy="646331"/>
          </a:xfrm>
          <a:prstGeom prst="rect">
            <a:avLst/>
          </a:prstGeom>
          <a:noFill/>
        </p:spPr>
        <p:txBody>
          <a:bodyPr wrap="none" rtlCol="0">
            <a:spAutoFit/>
          </a:bodyPr>
          <a:lstStyle/>
          <a:p>
            <a:r>
              <a:rPr lang="tr-TR" dirty="0" err="1"/>
              <a:t>Producers</a:t>
            </a:r>
            <a:r>
              <a:rPr lang="tr-TR" dirty="0"/>
              <a:t> </a:t>
            </a:r>
            <a:r>
              <a:rPr lang="tr-TR" dirty="0">
                <a:sym typeface="Wingdings" panose="05000000000000000000" pitchFamily="2" charset="2"/>
              </a:rPr>
              <a:t> Verileri gönderen kısım</a:t>
            </a:r>
          </a:p>
          <a:p>
            <a:r>
              <a:rPr lang="tr-TR" dirty="0">
                <a:sym typeface="Wingdings" panose="05000000000000000000" pitchFamily="2" charset="2"/>
              </a:rPr>
              <a:t>Veriler belli başlıklar altında toplanabilir.</a:t>
            </a:r>
            <a:endParaRPr lang="tr-TR" dirty="0"/>
          </a:p>
        </p:txBody>
      </p:sp>
      <p:sp>
        <p:nvSpPr>
          <p:cNvPr id="4" name="Metin kutusu 3">
            <a:extLst>
              <a:ext uri="{FF2B5EF4-FFF2-40B4-BE49-F238E27FC236}">
                <a16:creationId xmlns:a16="http://schemas.microsoft.com/office/drawing/2014/main" id="{BF5F3B00-6DE5-4E69-8B85-36767E9808A3}"/>
              </a:ext>
            </a:extLst>
          </p:cNvPr>
          <p:cNvSpPr txBox="1"/>
          <p:nvPr/>
        </p:nvSpPr>
        <p:spPr>
          <a:xfrm>
            <a:off x="8975188" y="1908239"/>
            <a:ext cx="3216812" cy="1200329"/>
          </a:xfrm>
          <a:prstGeom prst="rect">
            <a:avLst/>
          </a:prstGeom>
          <a:noFill/>
        </p:spPr>
        <p:txBody>
          <a:bodyPr wrap="square" rtlCol="0">
            <a:spAutoFit/>
          </a:bodyPr>
          <a:lstStyle/>
          <a:p>
            <a:r>
              <a:rPr lang="tr-TR" dirty="0"/>
              <a:t>Consumer </a:t>
            </a:r>
            <a:r>
              <a:rPr lang="tr-TR" dirty="0">
                <a:sym typeface="Wingdings" panose="05000000000000000000" pitchFamily="2" charset="2"/>
              </a:rPr>
              <a:t> Verileri analiz</a:t>
            </a:r>
          </a:p>
          <a:p>
            <a:r>
              <a:rPr lang="tr-TR" dirty="0">
                <a:sym typeface="Wingdings" panose="05000000000000000000" pitchFamily="2" charset="2"/>
              </a:rPr>
              <a:t>kısmından çeken kısımdır.</a:t>
            </a:r>
          </a:p>
          <a:p>
            <a:r>
              <a:rPr lang="tr-TR" dirty="0">
                <a:sym typeface="Wingdings" panose="05000000000000000000" pitchFamily="2" charset="2"/>
              </a:rPr>
              <a:t>İstenilen </a:t>
            </a:r>
            <a:r>
              <a:rPr lang="tr-TR" dirty="0" err="1">
                <a:sym typeface="Wingdings" panose="05000000000000000000" pitchFamily="2" charset="2"/>
              </a:rPr>
              <a:t>topic</a:t>
            </a:r>
            <a:r>
              <a:rPr lang="tr-TR" dirty="0">
                <a:sym typeface="Wingdings" panose="05000000000000000000" pitchFamily="2" charset="2"/>
              </a:rPr>
              <a:t> ten veriler çekilebilir.</a:t>
            </a:r>
            <a:endParaRPr lang="tr-TR" dirty="0"/>
          </a:p>
        </p:txBody>
      </p:sp>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BC43F77-09EB-45B0-B78B-DDBE0E52A1D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3517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86CCAA1-D972-4CBF-A640-27AF269A1223}"/>
              </a:ext>
            </a:extLst>
          </p:cNvPr>
          <p:cNvSpPr txBox="1"/>
          <p:nvPr/>
        </p:nvSpPr>
        <p:spPr>
          <a:xfrm>
            <a:off x="432581" y="365649"/>
            <a:ext cx="11116993" cy="5909310"/>
          </a:xfrm>
          <a:prstGeom prst="rect">
            <a:avLst/>
          </a:prstGeom>
          <a:noFill/>
        </p:spPr>
        <p:txBody>
          <a:bodyPr wrap="square">
            <a:spAutoFit/>
          </a:bodyPr>
          <a:lstStyle/>
          <a:p>
            <a:r>
              <a:rPr lang="tr-TR" dirty="0" err="1"/>
              <a:t>Zookeeper</a:t>
            </a:r>
            <a:r>
              <a:rPr lang="tr-TR" dirty="0"/>
              <a:t> </a:t>
            </a:r>
            <a:r>
              <a:rPr lang="tr-TR" dirty="0" err="1"/>
              <a:t>ın</a:t>
            </a:r>
            <a:r>
              <a:rPr lang="tr-TR" dirty="0"/>
              <a:t> çalıştırılması : </a:t>
            </a:r>
            <a:r>
              <a:rPr lang="tr-TR" dirty="0" err="1"/>
              <a:t>cmd</a:t>
            </a:r>
            <a:r>
              <a:rPr lang="tr-TR" dirty="0"/>
              <a:t> de</a:t>
            </a:r>
          </a:p>
          <a:p>
            <a:endParaRPr lang="tr-TR" dirty="0"/>
          </a:p>
          <a:p>
            <a:r>
              <a:rPr lang="tr-TR" dirty="0" err="1"/>
              <a:t>zkserver</a:t>
            </a:r>
            <a:r>
              <a:rPr lang="tr-TR" dirty="0"/>
              <a:t> </a:t>
            </a:r>
          </a:p>
          <a:p>
            <a:endParaRPr lang="tr-TR" dirty="0"/>
          </a:p>
          <a:p>
            <a:r>
              <a:rPr lang="tr-TR" dirty="0"/>
              <a:t>Kafka </a:t>
            </a:r>
            <a:r>
              <a:rPr lang="tr-TR" dirty="0" err="1"/>
              <a:t>nın</a:t>
            </a:r>
            <a:r>
              <a:rPr lang="tr-TR" dirty="0"/>
              <a:t> çalıştırılması : </a:t>
            </a:r>
            <a:r>
              <a:rPr lang="tr-TR" dirty="0" err="1"/>
              <a:t>cmd</a:t>
            </a:r>
            <a:r>
              <a:rPr lang="tr-TR" dirty="0"/>
              <a:t> de</a:t>
            </a:r>
          </a:p>
          <a:p>
            <a:r>
              <a:rPr lang="de-DE" dirty="0"/>
              <a:t>C:\kafka_2.12-2.6.0\bin\Windows</a:t>
            </a:r>
            <a:endParaRPr lang="tr-TR" dirty="0"/>
          </a:p>
          <a:p>
            <a:r>
              <a:rPr lang="tr-TR" dirty="0"/>
              <a:t>yoluna giderek</a:t>
            </a:r>
          </a:p>
          <a:p>
            <a:endParaRPr lang="tr-TR" dirty="0"/>
          </a:p>
          <a:p>
            <a:r>
              <a:rPr lang="tr-TR" dirty="0"/>
              <a:t>kafka-server-start.bat ..\..\</a:t>
            </a:r>
            <a:r>
              <a:rPr lang="tr-TR" dirty="0" err="1"/>
              <a:t>config</a:t>
            </a:r>
            <a:r>
              <a:rPr lang="tr-TR" dirty="0"/>
              <a:t>\</a:t>
            </a:r>
            <a:r>
              <a:rPr lang="tr-TR" dirty="0" err="1"/>
              <a:t>server.properties</a:t>
            </a:r>
            <a:endParaRPr lang="tr-TR" dirty="0"/>
          </a:p>
          <a:p>
            <a:endParaRPr lang="tr-TR" dirty="0"/>
          </a:p>
          <a:p>
            <a:r>
              <a:rPr lang="tr-TR" dirty="0"/>
              <a:t>Test edilmesi : </a:t>
            </a:r>
            <a:r>
              <a:rPr lang="tr-TR" dirty="0" err="1"/>
              <a:t>cmd</a:t>
            </a:r>
            <a:r>
              <a:rPr lang="tr-TR" dirty="0"/>
              <a:t> de</a:t>
            </a:r>
          </a:p>
          <a:p>
            <a:endParaRPr lang="tr-TR" dirty="0"/>
          </a:p>
          <a:p>
            <a:r>
              <a:rPr lang="de-DE" dirty="0"/>
              <a:t>C:\kafka_2.12-2.6.0\bin\Windows</a:t>
            </a:r>
            <a:endParaRPr lang="tr-TR" dirty="0"/>
          </a:p>
          <a:p>
            <a:r>
              <a:rPr lang="tr-TR" dirty="0"/>
              <a:t>yoluna giderek</a:t>
            </a:r>
          </a:p>
          <a:p>
            <a:endParaRPr lang="tr-TR" dirty="0"/>
          </a:p>
          <a:p>
            <a:r>
              <a:rPr lang="tr-TR" dirty="0"/>
              <a:t>kafka-topics.bat --</a:t>
            </a:r>
            <a:r>
              <a:rPr lang="tr-TR" dirty="0" err="1"/>
              <a:t>list</a:t>
            </a:r>
            <a:r>
              <a:rPr lang="tr-TR" dirty="0"/>
              <a:t> --</a:t>
            </a:r>
            <a:r>
              <a:rPr lang="tr-TR" dirty="0" err="1"/>
              <a:t>zookeeper</a:t>
            </a:r>
            <a:r>
              <a:rPr lang="tr-TR" dirty="0"/>
              <a:t> localhost:2181</a:t>
            </a:r>
          </a:p>
          <a:p>
            <a:endParaRPr lang="tr-TR" dirty="0"/>
          </a:p>
          <a:p>
            <a:r>
              <a:rPr lang="tr-TR" dirty="0"/>
              <a:t>liste geliyorsa çalışıyordur.</a:t>
            </a:r>
          </a:p>
          <a:p>
            <a:endParaRPr lang="tr-TR" dirty="0"/>
          </a:p>
          <a:p>
            <a:r>
              <a:rPr lang="tr-TR" dirty="0" err="1"/>
              <a:t>IntelliJ</a:t>
            </a:r>
            <a:r>
              <a:rPr lang="tr-TR" dirty="0"/>
              <a:t> IDEA da proje oluştur.</a:t>
            </a:r>
          </a:p>
          <a:p>
            <a:endParaRPr lang="tr-TR" dirty="0"/>
          </a:p>
        </p:txBody>
      </p:sp>
      <p:sp>
        <p:nvSpPr>
          <p:cNvPr id="2" name="Metin kutusu 1">
            <a:extLst>
              <a:ext uri="{FF2B5EF4-FFF2-40B4-BE49-F238E27FC236}">
                <a16:creationId xmlns:a16="http://schemas.microsoft.com/office/drawing/2014/main" id="{B41487D8-F6E5-4086-9782-EAE839C6FA3D}"/>
              </a:ext>
            </a:extLst>
          </p:cNvPr>
          <p:cNvSpPr txBox="1"/>
          <p:nvPr/>
        </p:nvSpPr>
        <p:spPr>
          <a:xfrm>
            <a:off x="7315200" y="1097280"/>
            <a:ext cx="3484737" cy="923330"/>
          </a:xfrm>
          <a:prstGeom prst="rect">
            <a:avLst/>
          </a:prstGeom>
          <a:noFill/>
        </p:spPr>
        <p:txBody>
          <a:bodyPr wrap="none" rtlCol="0">
            <a:spAutoFit/>
          </a:bodyPr>
          <a:lstStyle/>
          <a:p>
            <a:r>
              <a:rPr lang="tr-TR" dirty="0"/>
              <a:t>VERİLER JAVA DAN GÖNDERİLECEK</a:t>
            </a:r>
          </a:p>
          <a:p>
            <a:r>
              <a:rPr lang="tr-TR" dirty="0"/>
              <a:t>VE</a:t>
            </a:r>
          </a:p>
          <a:p>
            <a:r>
              <a:rPr lang="tr-TR" dirty="0"/>
              <a:t>CONSOLE DAN KONTROL EDİLECEK.</a:t>
            </a:r>
          </a:p>
        </p:txBody>
      </p:sp>
    </p:spTree>
    <p:extLst>
      <p:ext uri="{BB962C8B-B14F-4D97-AF65-F5344CB8AC3E}">
        <p14:creationId xmlns:p14="http://schemas.microsoft.com/office/powerpoint/2010/main" val="3489905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6F4DE94-4369-4CA3-BD43-E312F53E50C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BFCDF43-88DC-454B-B06A-84D05535BC51}"/>
              </a:ext>
            </a:extLst>
          </p:cNvPr>
          <p:cNvSpPr txBox="1"/>
          <p:nvPr/>
        </p:nvSpPr>
        <p:spPr>
          <a:xfrm>
            <a:off x="295422" y="1688123"/>
            <a:ext cx="2846100" cy="2308324"/>
          </a:xfrm>
          <a:prstGeom prst="rect">
            <a:avLst/>
          </a:prstGeom>
          <a:noFill/>
        </p:spPr>
        <p:txBody>
          <a:bodyPr wrap="none" rtlCol="0">
            <a:spAutoFit/>
          </a:bodyPr>
          <a:lstStyle/>
          <a:p>
            <a:r>
              <a:rPr lang="tr-TR" dirty="0" err="1"/>
              <a:t>mvnrepository</a:t>
            </a:r>
            <a:r>
              <a:rPr lang="tr-TR" dirty="0"/>
              <a:t> den</a:t>
            </a:r>
          </a:p>
          <a:p>
            <a:r>
              <a:rPr lang="tr-TR" dirty="0"/>
              <a:t>Dependency </a:t>
            </a:r>
            <a:r>
              <a:rPr lang="tr-TR" dirty="0" err="1"/>
              <a:t>leri</a:t>
            </a:r>
            <a:r>
              <a:rPr lang="tr-TR" dirty="0"/>
              <a:t> indir.</a:t>
            </a:r>
          </a:p>
          <a:p>
            <a:r>
              <a:rPr lang="tr-TR" dirty="0"/>
              <a:t>sürüm 2.6.0</a:t>
            </a:r>
          </a:p>
          <a:p>
            <a:endParaRPr lang="tr-TR" dirty="0"/>
          </a:p>
          <a:p>
            <a:r>
              <a:rPr lang="tr-TR" dirty="0" err="1"/>
              <a:t>apache</a:t>
            </a:r>
            <a:r>
              <a:rPr lang="tr-TR" dirty="0"/>
              <a:t> </a:t>
            </a:r>
            <a:r>
              <a:rPr lang="tr-TR" dirty="0" err="1"/>
              <a:t>client</a:t>
            </a:r>
            <a:r>
              <a:rPr lang="tr-TR" dirty="0"/>
              <a:t> ile ara</a:t>
            </a:r>
          </a:p>
          <a:p>
            <a:r>
              <a:rPr lang="tr-TR" dirty="0" err="1"/>
              <a:t>Apache</a:t>
            </a:r>
            <a:r>
              <a:rPr lang="tr-TR" dirty="0"/>
              <a:t> Kafka seçeneğini seç</a:t>
            </a:r>
          </a:p>
          <a:p>
            <a:endParaRPr lang="tr-TR" dirty="0"/>
          </a:p>
          <a:p>
            <a:endParaRPr lang="tr-TR" dirty="0"/>
          </a:p>
        </p:txBody>
      </p:sp>
      <p:pic>
        <p:nvPicPr>
          <p:cNvPr id="5" name="Resim 4" descr="metin içeren bir resim&#10;&#10;Açıklama otomatik olarak oluşturuldu">
            <a:extLst>
              <a:ext uri="{FF2B5EF4-FFF2-40B4-BE49-F238E27FC236}">
                <a16:creationId xmlns:a16="http://schemas.microsoft.com/office/drawing/2014/main" id="{BBF7CA03-15A5-40B3-8B83-6201CFE63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22" y="3428999"/>
            <a:ext cx="2762636" cy="1143160"/>
          </a:xfrm>
          <a:prstGeom prst="rect">
            <a:avLst/>
          </a:prstGeom>
        </p:spPr>
      </p:pic>
    </p:spTree>
    <p:extLst>
      <p:ext uri="{BB962C8B-B14F-4D97-AF65-F5344CB8AC3E}">
        <p14:creationId xmlns:p14="http://schemas.microsoft.com/office/powerpoint/2010/main" val="283482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3275790-A97F-4019-9E0D-4F7A8C71863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4433CB0-AFFB-44D2-9B86-E6AF66D784A8}"/>
              </a:ext>
            </a:extLst>
          </p:cNvPr>
          <p:cNvSpPr txBox="1"/>
          <p:nvPr/>
        </p:nvSpPr>
        <p:spPr>
          <a:xfrm>
            <a:off x="7033846" y="1139483"/>
            <a:ext cx="4642339" cy="646331"/>
          </a:xfrm>
          <a:prstGeom prst="rect">
            <a:avLst/>
          </a:prstGeom>
          <a:noFill/>
        </p:spPr>
        <p:txBody>
          <a:bodyPr wrap="square" rtlCol="0">
            <a:spAutoFit/>
          </a:bodyPr>
          <a:lstStyle/>
          <a:p>
            <a:r>
              <a:rPr lang="tr-TR" dirty="0">
                <a:solidFill>
                  <a:schemeClr val="bg1"/>
                </a:solidFill>
              </a:rPr>
              <a:t>Program çalıştırıldıktan sonra </a:t>
            </a:r>
            <a:r>
              <a:rPr lang="tr-TR" dirty="0" err="1">
                <a:solidFill>
                  <a:schemeClr val="bg1"/>
                </a:solidFill>
              </a:rPr>
              <a:t>cmd</a:t>
            </a:r>
            <a:r>
              <a:rPr lang="tr-TR" dirty="0">
                <a:solidFill>
                  <a:schemeClr val="bg1"/>
                </a:solidFill>
              </a:rPr>
              <a:t> den kontrol </a:t>
            </a:r>
          </a:p>
          <a:p>
            <a:r>
              <a:rPr lang="tr-TR" dirty="0">
                <a:solidFill>
                  <a:schemeClr val="bg1"/>
                </a:solidFill>
              </a:rPr>
              <a:t>edeceğiz.</a:t>
            </a:r>
          </a:p>
        </p:txBody>
      </p:sp>
    </p:spTree>
    <p:extLst>
      <p:ext uri="{BB962C8B-B14F-4D97-AF65-F5344CB8AC3E}">
        <p14:creationId xmlns:p14="http://schemas.microsoft.com/office/powerpoint/2010/main" val="84411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46F1989-92AA-4ED5-A1DD-0C3B9E4D226C}"/>
              </a:ext>
            </a:extLst>
          </p:cNvPr>
          <p:cNvSpPr txBox="1"/>
          <p:nvPr/>
        </p:nvSpPr>
        <p:spPr>
          <a:xfrm>
            <a:off x="351692" y="590843"/>
            <a:ext cx="8970276" cy="2862322"/>
          </a:xfrm>
          <a:prstGeom prst="rect">
            <a:avLst/>
          </a:prstGeom>
          <a:noFill/>
        </p:spPr>
        <p:txBody>
          <a:bodyPr wrap="none" rtlCol="0">
            <a:spAutoFit/>
          </a:bodyPr>
          <a:lstStyle/>
          <a:p>
            <a:r>
              <a:rPr lang="tr-TR" dirty="0"/>
              <a:t>Kontrol Etmek İçin ; </a:t>
            </a:r>
            <a:r>
              <a:rPr lang="tr-TR" dirty="0" err="1"/>
              <a:t>cmd</a:t>
            </a:r>
            <a:r>
              <a:rPr lang="tr-TR" dirty="0"/>
              <a:t> de </a:t>
            </a:r>
            <a:r>
              <a:rPr lang="de-DE" dirty="0"/>
              <a:t>C:\kafka_2.12-2.6.0\bin\Windows</a:t>
            </a:r>
            <a:r>
              <a:rPr lang="tr-TR" dirty="0"/>
              <a:t> yolunda</a:t>
            </a:r>
          </a:p>
          <a:p>
            <a:endParaRPr lang="tr-TR" dirty="0"/>
          </a:p>
          <a:p>
            <a:r>
              <a:rPr lang="tr-TR" dirty="0"/>
              <a:t>Yeni gelenleri görmek için;</a:t>
            </a:r>
          </a:p>
          <a:p>
            <a:r>
              <a:rPr lang="tr-TR" dirty="0"/>
              <a:t>kafka-console-consumer.bat --</a:t>
            </a:r>
            <a:r>
              <a:rPr lang="tr-TR" dirty="0" err="1"/>
              <a:t>bootstrap</a:t>
            </a:r>
            <a:r>
              <a:rPr lang="tr-TR" dirty="0"/>
              <a:t>-server localhost:9092 --</a:t>
            </a:r>
            <a:r>
              <a:rPr lang="tr-TR" dirty="0" err="1"/>
              <a:t>topic</a:t>
            </a:r>
            <a:r>
              <a:rPr lang="tr-TR" dirty="0"/>
              <a:t> </a:t>
            </a:r>
            <a:r>
              <a:rPr lang="tr-TR" dirty="0" err="1"/>
              <a:t>search</a:t>
            </a:r>
            <a:endParaRPr lang="tr-TR" dirty="0"/>
          </a:p>
          <a:p>
            <a:endParaRPr lang="tr-TR" dirty="0"/>
          </a:p>
          <a:p>
            <a:r>
              <a:rPr lang="tr-TR" dirty="0" err="1"/>
              <a:t>Partition</a:t>
            </a:r>
            <a:r>
              <a:rPr lang="tr-TR" dirty="0"/>
              <a:t> </a:t>
            </a:r>
            <a:r>
              <a:rPr lang="tr-TR" dirty="0" err="1"/>
              <a:t>ları</a:t>
            </a:r>
            <a:r>
              <a:rPr lang="tr-TR" dirty="0"/>
              <a:t> en baştan okumak için;</a:t>
            </a:r>
            <a:br>
              <a:rPr lang="tr-TR" dirty="0"/>
            </a:br>
            <a:r>
              <a:rPr lang="en-US" dirty="0"/>
              <a:t>kafka-console-consumer.bat --bootstrap-server localhost:9092 --topic search --from-beginning</a:t>
            </a:r>
            <a:endParaRPr lang="tr-TR" dirty="0"/>
          </a:p>
          <a:p>
            <a:endParaRPr lang="tr-TR" dirty="0"/>
          </a:p>
          <a:p>
            <a:r>
              <a:rPr lang="tr-TR" dirty="0"/>
              <a:t>Eklenen değerler </a:t>
            </a:r>
            <a:r>
              <a:rPr lang="tr-TR" dirty="0" err="1"/>
              <a:t>cmd</a:t>
            </a:r>
            <a:r>
              <a:rPr lang="tr-TR" dirty="0"/>
              <a:t> ekranında listelenecektir.</a:t>
            </a:r>
          </a:p>
          <a:p>
            <a:r>
              <a:rPr lang="tr-TR" dirty="0"/>
              <a:t> </a:t>
            </a:r>
          </a:p>
        </p:txBody>
      </p:sp>
    </p:spTree>
    <p:extLst>
      <p:ext uri="{BB962C8B-B14F-4D97-AF65-F5344CB8AC3E}">
        <p14:creationId xmlns:p14="http://schemas.microsoft.com/office/powerpoint/2010/main" val="314031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5860440-14A9-452D-981F-48854D06122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DF0D50B-7D99-49BC-AA75-921B8D1489F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5CEF008-9834-44ED-8960-70FB34664857}"/>
              </a:ext>
            </a:extLst>
          </p:cNvPr>
          <p:cNvSpPr txBox="1"/>
          <p:nvPr/>
        </p:nvSpPr>
        <p:spPr>
          <a:xfrm>
            <a:off x="5549385" y="422031"/>
            <a:ext cx="3865032" cy="923330"/>
          </a:xfrm>
          <a:prstGeom prst="rect">
            <a:avLst/>
          </a:prstGeom>
          <a:noFill/>
        </p:spPr>
        <p:txBody>
          <a:bodyPr wrap="none" rtlCol="0">
            <a:spAutoFit/>
          </a:bodyPr>
          <a:lstStyle/>
          <a:p>
            <a:r>
              <a:rPr lang="tr-TR" dirty="0"/>
              <a:t>VERİLER CONSOLE DAN GÖNDERİLECEK</a:t>
            </a:r>
          </a:p>
          <a:p>
            <a:r>
              <a:rPr lang="tr-TR" dirty="0"/>
              <a:t>VE</a:t>
            </a:r>
          </a:p>
          <a:p>
            <a:r>
              <a:rPr lang="tr-TR" dirty="0"/>
              <a:t>JAVA DAN KONTROL EDİLECEK.</a:t>
            </a:r>
          </a:p>
        </p:txBody>
      </p:sp>
    </p:spTree>
    <p:extLst>
      <p:ext uri="{BB962C8B-B14F-4D97-AF65-F5344CB8AC3E}">
        <p14:creationId xmlns:p14="http://schemas.microsoft.com/office/powerpoint/2010/main" val="1825831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A0771D0-C58F-43C7-A9B4-F2753FB3F6A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375A669-A101-487B-A7BC-840D5A36A19B}"/>
              </a:ext>
            </a:extLst>
          </p:cNvPr>
          <p:cNvSpPr txBox="1"/>
          <p:nvPr/>
        </p:nvSpPr>
        <p:spPr>
          <a:xfrm>
            <a:off x="407963" y="3826412"/>
            <a:ext cx="3299108" cy="1754326"/>
          </a:xfrm>
          <a:prstGeom prst="rect">
            <a:avLst/>
          </a:prstGeom>
          <a:noFill/>
        </p:spPr>
        <p:txBody>
          <a:bodyPr wrap="none" rtlCol="0">
            <a:spAutoFit/>
          </a:bodyPr>
          <a:lstStyle/>
          <a:p>
            <a:r>
              <a:rPr lang="tr-TR" dirty="0">
                <a:solidFill>
                  <a:schemeClr val="bg1"/>
                </a:solidFill>
              </a:rPr>
              <a:t>Program çalıştırılmadan</a:t>
            </a:r>
          </a:p>
          <a:p>
            <a:r>
              <a:rPr lang="tr-TR" dirty="0">
                <a:solidFill>
                  <a:schemeClr val="bg1"/>
                </a:solidFill>
              </a:rPr>
              <a:t>önce </a:t>
            </a:r>
            <a:r>
              <a:rPr lang="tr-TR" dirty="0" err="1">
                <a:solidFill>
                  <a:schemeClr val="bg1"/>
                </a:solidFill>
              </a:rPr>
              <a:t>zookeeper</a:t>
            </a:r>
            <a:r>
              <a:rPr lang="tr-TR" dirty="0">
                <a:solidFill>
                  <a:schemeClr val="bg1"/>
                </a:solidFill>
              </a:rPr>
              <a:t> ve </a:t>
            </a:r>
            <a:r>
              <a:rPr lang="tr-TR" dirty="0" err="1">
                <a:solidFill>
                  <a:schemeClr val="bg1"/>
                </a:solidFill>
              </a:rPr>
              <a:t>kafka</a:t>
            </a:r>
            <a:endParaRPr lang="tr-TR" dirty="0">
              <a:solidFill>
                <a:schemeClr val="bg1"/>
              </a:solidFill>
            </a:endParaRPr>
          </a:p>
          <a:p>
            <a:r>
              <a:rPr lang="tr-TR" dirty="0" err="1">
                <a:solidFill>
                  <a:schemeClr val="bg1"/>
                </a:solidFill>
              </a:rPr>
              <a:t>nın</a:t>
            </a:r>
            <a:r>
              <a:rPr lang="tr-TR" dirty="0">
                <a:solidFill>
                  <a:schemeClr val="bg1"/>
                </a:solidFill>
              </a:rPr>
              <a:t> çalıştırıldığına dikkat</a:t>
            </a:r>
          </a:p>
          <a:p>
            <a:r>
              <a:rPr lang="tr-TR" dirty="0">
                <a:solidFill>
                  <a:schemeClr val="bg1"/>
                </a:solidFill>
              </a:rPr>
              <a:t>edin.</a:t>
            </a:r>
          </a:p>
          <a:p>
            <a:r>
              <a:rPr lang="tr-TR" dirty="0">
                <a:solidFill>
                  <a:schemeClr val="bg1"/>
                </a:solidFill>
              </a:rPr>
              <a:t>Programı çalıştırmadan</a:t>
            </a:r>
          </a:p>
          <a:p>
            <a:r>
              <a:rPr lang="tr-TR" dirty="0">
                <a:solidFill>
                  <a:schemeClr val="bg1"/>
                </a:solidFill>
              </a:rPr>
              <a:t>önce </a:t>
            </a:r>
            <a:r>
              <a:rPr lang="tr-TR" dirty="0" err="1">
                <a:solidFill>
                  <a:schemeClr val="bg1"/>
                </a:solidFill>
              </a:rPr>
              <a:t>cmd</a:t>
            </a:r>
            <a:r>
              <a:rPr lang="tr-TR" dirty="0">
                <a:solidFill>
                  <a:schemeClr val="bg1"/>
                </a:solidFill>
              </a:rPr>
              <a:t> de </a:t>
            </a:r>
            <a:r>
              <a:rPr lang="tr-TR" dirty="0" err="1">
                <a:solidFill>
                  <a:schemeClr val="bg1"/>
                </a:solidFill>
              </a:rPr>
              <a:t>producer</a:t>
            </a:r>
            <a:r>
              <a:rPr lang="tr-TR" dirty="0">
                <a:solidFill>
                  <a:schemeClr val="bg1"/>
                </a:solidFill>
              </a:rPr>
              <a:t> ı çalıştırın.</a:t>
            </a:r>
          </a:p>
        </p:txBody>
      </p:sp>
    </p:spTree>
    <p:extLst>
      <p:ext uri="{BB962C8B-B14F-4D97-AF65-F5344CB8AC3E}">
        <p14:creationId xmlns:p14="http://schemas.microsoft.com/office/powerpoint/2010/main" val="1462905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8CB94F5-2C38-4CD3-B08E-528CF6EB7F91}"/>
              </a:ext>
            </a:extLst>
          </p:cNvPr>
          <p:cNvSpPr txBox="1"/>
          <p:nvPr/>
        </p:nvSpPr>
        <p:spPr>
          <a:xfrm>
            <a:off x="548640" y="801858"/>
            <a:ext cx="7484036" cy="3693319"/>
          </a:xfrm>
          <a:prstGeom prst="rect">
            <a:avLst/>
          </a:prstGeom>
          <a:noFill/>
        </p:spPr>
        <p:txBody>
          <a:bodyPr wrap="none" rtlCol="0">
            <a:spAutoFit/>
          </a:bodyPr>
          <a:lstStyle/>
          <a:p>
            <a:r>
              <a:rPr lang="tr-TR" dirty="0"/>
              <a:t>Producer ı çalıştırmak için ; </a:t>
            </a:r>
            <a:r>
              <a:rPr lang="tr-TR" dirty="0" err="1"/>
              <a:t>cmd</a:t>
            </a:r>
            <a:r>
              <a:rPr lang="tr-TR" dirty="0"/>
              <a:t> de </a:t>
            </a:r>
            <a:r>
              <a:rPr lang="de-DE" dirty="0"/>
              <a:t>C:\kafka_2.12-2.6.0\bin\Windows</a:t>
            </a:r>
            <a:r>
              <a:rPr lang="tr-TR" dirty="0"/>
              <a:t> yolunda</a:t>
            </a:r>
          </a:p>
          <a:p>
            <a:endParaRPr lang="tr-TR" dirty="0"/>
          </a:p>
          <a:p>
            <a:r>
              <a:rPr lang="en-US" dirty="0"/>
              <a:t>kafka-console-producer.bat --broker-list localhost:9092 -topic search</a:t>
            </a:r>
            <a:endParaRPr lang="tr-TR" dirty="0"/>
          </a:p>
          <a:p>
            <a:r>
              <a:rPr lang="tr-TR" dirty="0"/>
              <a:t>yazdıktan sonra alt satıra "&gt;" simgesi gelir.  </a:t>
            </a:r>
          </a:p>
          <a:p>
            <a:endParaRPr lang="tr-TR" dirty="0"/>
          </a:p>
          <a:p>
            <a:r>
              <a:rPr lang="tr-TR" dirty="0"/>
              <a:t>Sonraki adımda </a:t>
            </a:r>
            <a:r>
              <a:rPr lang="tr-TR" dirty="0" err="1"/>
              <a:t>java</a:t>
            </a:r>
            <a:r>
              <a:rPr lang="tr-TR" dirty="0"/>
              <a:t> kodu çalıştır.</a:t>
            </a:r>
          </a:p>
          <a:p>
            <a:r>
              <a:rPr lang="tr-TR" dirty="0" err="1"/>
              <a:t>cmd</a:t>
            </a:r>
            <a:r>
              <a:rPr lang="tr-TR" dirty="0"/>
              <a:t> de girilen değer </a:t>
            </a:r>
            <a:r>
              <a:rPr lang="tr-TR" dirty="0" err="1"/>
              <a:t>java</a:t>
            </a:r>
            <a:r>
              <a:rPr lang="tr-TR" dirty="0"/>
              <a:t> da gözükecektir.</a:t>
            </a:r>
          </a:p>
          <a:p>
            <a:endParaRPr lang="tr-TR" dirty="0"/>
          </a:p>
          <a:p>
            <a:r>
              <a:rPr lang="tr-TR" dirty="0"/>
              <a:t>Bu işlemleri ProducerApp.java ile veri göndererek te yapılabilir.</a:t>
            </a:r>
          </a:p>
          <a:p>
            <a:endParaRPr lang="tr-TR" dirty="0"/>
          </a:p>
          <a:p>
            <a:endParaRPr lang="tr-TR" dirty="0"/>
          </a:p>
          <a:p>
            <a:r>
              <a:rPr lang="tr-TR" dirty="0"/>
              <a:t>NOT – AÇIKLAMA : </a:t>
            </a:r>
            <a:r>
              <a:rPr lang="tr-TR" dirty="0" err="1"/>
              <a:t>kafka-clients</a:t>
            </a:r>
            <a:r>
              <a:rPr lang="tr-TR" dirty="0"/>
              <a:t> 2.6.0 da hata vermektedir.</a:t>
            </a:r>
          </a:p>
          <a:p>
            <a:r>
              <a:rPr lang="tr-TR" dirty="0"/>
              <a:t>2.2.0 sürümünde çalışmaktadır.</a:t>
            </a:r>
          </a:p>
        </p:txBody>
      </p:sp>
    </p:spTree>
    <p:extLst>
      <p:ext uri="{BB962C8B-B14F-4D97-AF65-F5344CB8AC3E}">
        <p14:creationId xmlns:p14="http://schemas.microsoft.com/office/powerpoint/2010/main" val="310405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4C890EC-F119-4CA3-AC85-73B0F631F9F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EAF7159-A605-4BA2-A375-F871A5E34386}"/>
              </a:ext>
            </a:extLst>
          </p:cNvPr>
          <p:cNvSpPr txBox="1"/>
          <p:nvPr/>
        </p:nvSpPr>
        <p:spPr>
          <a:xfrm>
            <a:off x="450166" y="1209822"/>
            <a:ext cx="9197005" cy="1754326"/>
          </a:xfrm>
          <a:prstGeom prst="rect">
            <a:avLst/>
          </a:prstGeom>
          <a:noFill/>
        </p:spPr>
        <p:txBody>
          <a:bodyPr wrap="none" rtlCol="0">
            <a:spAutoFit/>
          </a:bodyPr>
          <a:lstStyle/>
          <a:p>
            <a:r>
              <a:rPr lang="tr-TR" dirty="0"/>
              <a:t>Farklı </a:t>
            </a:r>
            <a:r>
              <a:rPr lang="tr-TR" dirty="0" err="1"/>
              <a:t>sensörlerden</a:t>
            </a:r>
            <a:r>
              <a:rPr lang="tr-TR" dirty="0"/>
              <a:t> alınan veriler farklı TOPIC </a:t>
            </a:r>
            <a:r>
              <a:rPr lang="tr-TR" dirty="0" err="1"/>
              <a:t>lerle</a:t>
            </a:r>
            <a:r>
              <a:rPr lang="tr-TR" dirty="0"/>
              <a:t> </a:t>
            </a:r>
            <a:r>
              <a:rPr lang="tr-TR" dirty="0" err="1"/>
              <a:t>kafkaya</a:t>
            </a:r>
            <a:r>
              <a:rPr lang="tr-TR" dirty="0"/>
              <a:t> gönderilir ve oradan ayrı TOPIC </a:t>
            </a:r>
            <a:r>
              <a:rPr lang="tr-TR" dirty="0" err="1"/>
              <a:t>lerden</a:t>
            </a:r>
            <a:endParaRPr lang="tr-TR" dirty="0"/>
          </a:p>
          <a:p>
            <a:r>
              <a:rPr lang="tr-TR" dirty="0"/>
              <a:t>veriler </a:t>
            </a:r>
            <a:r>
              <a:rPr lang="tr-TR" dirty="0" err="1"/>
              <a:t>consume</a:t>
            </a:r>
            <a:r>
              <a:rPr lang="tr-TR" dirty="0"/>
              <a:t> edilebilir. </a:t>
            </a:r>
          </a:p>
          <a:p>
            <a:r>
              <a:rPr lang="tr-TR" dirty="0"/>
              <a:t>Bu işlem sıra ile de yapılabilir. Ya da belli bir miktar veri alınarak ta işlenebilir.</a:t>
            </a:r>
          </a:p>
          <a:p>
            <a:endParaRPr lang="tr-TR" dirty="0"/>
          </a:p>
          <a:p>
            <a:r>
              <a:rPr lang="tr-TR" dirty="0"/>
              <a:t>Verileri işleyecek farklı gruplar-makineler varsa</a:t>
            </a:r>
          </a:p>
          <a:p>
            <a:r>
              <a:rPr lang="tr-TR" dirty="0"/>
              <a:t>her grup farklı </a:t>
            </a:r>
            <a:r>
              <a:rPr lang="tr-TR" dirty="0" err="1"/>
              <a:t>topic</a:t>
            </a:r>
            <a:r>
              <a:rPr lang="tr-TR" dirty="0"/>
              <a:t> </a:t>
            </a:r>
            <a:r>
              <a:rPr lang="tr-TR" dirty="0" err="1"/>
              <a:t>leri</a:t>
            </a:r>
            <a:r>
              <a:rPr lang="tr-TR" dirty="0"/>
              <a:t> işleyebilir.</a:t>
            </a:r>
          </a:p>
        </p:txBody>
      </p:sp>
    </p:spTree>
    <p:extLst>
      <p:ext uri="{BB962C8B-B14F-4D97-AF65-F5344CB8AC3E}">
        <p14:creationId xmlns:p14="http://schemas.microsoft.com/office/powerpoint/2010/main" val="316686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348EF62-277A-4291-9E47-2C2F52B92B2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B6B0EE7-3C36-4E46-A55B-50A55D89956D}"/>
              </a:ext>
            </a:extLst>
          </p:cNvPr>
          <p:cNvSpPr txBox="1"/>
          <p:nvPr/>
        </p:nvSpPr>
        <p:spPr>
          <a:xfrm>
            <a:off x="225083" y="2082018"/>
            <a:ext cx="3456395" cy="1477328"/>
          </a:xfrm>
          <a:prstGeom prst="rect">
            <a:avLst/>
          </a:prstGeom>
          <a:noFill/>
        </p:spPr>
        <p:txBody>
          <a:bodyPr wrap="none" rtlCol="0">
            <a:spAutoFit/>
          </a:bodyPr>
          <a:lstStyle/>
          <a:p>
            <a:r>
              <a:rPr lang="tr-TR" dirty="0"/>
              <a:t>Kafka Cluster da bulunan</a:t>
            </a:r>
          </a:p>
          <a:p>
            <a:r>
              <a:rPr lang="tr-TR" dirty="0"/>
              <a:t>her </a:t>
            </a:r>
            <a:r>
              <a:rPr lang="tr-TR" dirty="0" err="1"/>
              <a:t>maineye</a:t>
            </a:r>
            <a:r>
              <a:rPr lang="tr-TR" dirty="0"/>
              <a:t> BROKER adı verilir.</a:t>
            </a:r>
          </a:p>
          <a:p>
            <a:endParaRPr lang="tr-TR" dirty="0"/>
          </a:p>
          <a:p>
            <a:r>
              <a:rPr lang="tr-TR" dirty="0" err="1"/>
              <a:t>Stream</a:t>
            </a:r>
            <a:r>
              <a:rPr lang="tr-TR" dirty="0"/>
              <a:t> Producer</a:t>
            </a:r>
            <a:r>
              <a:rPr lang="tr-TR" dirty="0">
                <a:sym typeface="Wingdings" panose="05000000000000000000" pitchFamily="2" charset="2"/>
              </a:rPr>
              <a:t> Veri kaynağıdır.</a:t>
            </a:r>
          </a:p>
          <a:p>
            <a:r>
              <a:rPr lang="tr-TR" dirty="0">
                <a:sym typeface="Wingdings" panose="05000000000000000000" pitchFamily="2" charset="2"/>
              </a:rPr>
              <a:t>Sosyal medya, </a:t>
            </a:r>
            <a:r>
              <a:rPr lang="tr-TR" dirty="0" err="1">
                <a:sym typeface="Wingdings" panose="05000000000000000000" pitchFamily="2" charset="2"/>
              </a:rPr>
              <a:t>iot</a:t>
            </a:r>
            <a:r>
              <a:rPr lang="tr-TR" dirty="0">
                <a:sym typeface="Wingdings" panose="05000000000000000000" pitchFamily="2" charset="2"/>
              </a:rPr>
              <a:t> vb. olabilir.</a:t>
            </a:r>
            <a:endParaRPr lang="tr-TR" dirty="0"/>
          </a:p>
        </p:txBody>
      </p:sp>
    </p:spTree>
    <p:extLst>
      <p:ext uri="{BB962C8B-B14F-4D97-AF65-F5344CB8AC3E}">
        <p14:creationId xmlns:p14="http://schemas.microsoft.com/office/powerpoint/2010/main" val="418356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814B856-7B2F-46EE-A2D3-7C7B4FB08DA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5119BD7-9268-4BDB-A365-ED7E35152AEB}"/>
              </a:ext>
            </a:extLst>
          </p:cNvPr>
          <p:cNvSpPr txBox="1"/>
          <p:nvPr/>
        </p:nvSpPr>
        <p:spPr>
          <a:xfrm>
            <a:off x="253218" y="1420837"/>
            <a:ext cx="4531625" cy="1477328"/>
          </a:xfrm>
          <a:prstGeom prst="rect">
            <a:avLst/>
          </a:prstGeom>
          <a:noFill/>
        </p:spPr>
        <p:txBody>
          <a:bodyPr wrap="none" rtlCol="0">
            <a:spAutoFit/>
          </a:bodyPr>
          <a:lstStyle/>
          <a:p>
            <a:r>
              <a:rPr lang="tr-TR" dirty="0"/>
              <a:t>Kafka da </a:t>
            </a:r>
            <a:r>
              <a:rPr lang="tr-TR" dirty="0" err="1"/>
              <a:t>replication</a:t>
            </a:r>
            <a:r>
              <a:rPr lang="tr-TR" dirty="0"/>
              <a:t> işlemleri de yapılmaktadır.</a:t>
            </a:r>
          </a:p>
          <a:p>
            <a:r>
              <a:rPr lang="tr-TR" dirty="0"/>
              <a:t>Replication faktör şekilde 3-üç tür.</a:t>
            </a:r>
          </a:p>
          <a:p>
            <a:endParaRPr lang="tr-TR" dirty="0"/>
          </a:p>
          <a:p>
            <a:r>
              <a:rPr lang="tr-TR" dirty="0"/>
              <a:t>Her bir </a:t>
            </a:r>
            <a:r>
              <a:rPr lang="tr-TR" dirty="0" err="1"/>
              <a:t>part</a:t>
            </a:r>
            <a:r>
              <a:rPr lang="tr-TR" dirty="0"/>
              <a:t>-parça farklı</a:t>
            </a:r>
          </a:p>
          <a:p>
            <a:r>
              <a:rPr lang="tr-TR" dirty="0"/>
              <a:t>makinede LEADER olarak belirlenir.</a:t>
            </a:r>
          </a:p>
        </p:txBody>
      </p:sp>
    </p:spTree>
    <p:extLst>
      <p:ext uri="{BB962C8B-B14F-4D97-AF65-F5344CB8AC3E}">
        <p14:creationId xmlns:p14="http://schemas.microsoft.com/office/powerpoint/2010/main" val="2999929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4DCF86A-E797-4A58-894B-481CCE94787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6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612FBB0-C7EC-4E7C-85BD-B2187BC7929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025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870C2E4-7895-4BCD-8F6B-11032C3A9DC1}"/>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BD28EA30-95D6-4FBB-891F-E62CF1DF299C}"/>
              </a:ext>
            </a:extLst>
          </p:cNvPr>
          <p:cNvSpPr txBox="1"/>
          <p:nvPr/>
        </p:nvSpPr>
        <p:spPr>
          <a:xfrm>
            <a:off x="381020" y="333456"/>
            <a:ext cx="2826414" cy="1754326"/>
          </a:xfrm>
          <a:prstGeom prst="rect">
            <a:avLst/>
          </a:prstGeom>
          <a:noFill/>
        </p:spPr>
        <p:txBody>
          <a:bodyPr wrap="square">
            <a:spAutoFit/>
          </a:bodyPr>
          <a:lstStyle/>
          <a:p>
            <a:r>
              <a:rPr lang="tr-TR" dirty="0">
                <a:hlinkClick r:id="rId3"/>
              </a:rPr>
              <a:t>http://kafka.apache.org/</a:t>
            </a:r>
            <a:endParaRPr lang="tr-TR" dirty="0"/>
          </a:p>
          <a:p>
            <a:endParaRPr lang="tr-TR" dirty="0"/>
          </a:p>
          <a:p>
            <a:r>
              <a:rPr lang="tr-TR" dirty="0"/>
              <a:t>2.6.0 versiyon</a:t>
            </a:r>
          </a:p>
          <a:p>
            <a:endParaRPr lang="tr-TR" dirty="0"/>
          </a:p>
          <a:p>
            <a:r>
              <a:rPr lang="tr-TR" dirty="0" err="1"/>
              <a:t>binary</a:t>
            </a:r>
            <a:r>
              <a:rPr lang="tr-TR" dirty="0"/>
              <a:t> olanlardan</a:t>
            </a:r>
          </a:p>
          <a:p>
            <a:r>
              <a:rPr lang="tr-TR" dirty="0" err="1"/>
              <a:t>Scala</a:t>
            </a:r>
            <a:r>
              <a:rPr lang="tr-TR" dirty="0"/>
              <a:t> 2.12 içereni indir.</a:t>
            </a:r>
          </a:p>
        </p:txBody>
      </p:sp>
      <p:sp>
        <p:nvSpPr>
          <p:cNvPr id="6" name="Metin kutusu 5">
            <a:extLst>
              <a:ext uri="{FF2B5EF4-FFF2-40B4-BE49-F238E27FC236}">
                <a16:creationId xmlns:a16="http://schemas.microsoft.com/office/drawing/2014/main" id="{A7DDC259-50B8-4B8A-AB04-77194F1798EA}"/>
              </a:ext>
            </a:extLst>
          </p:cNvPr>
          <p:cNvSpPr txBox="1"/>
          <p:nvPr/>
        </p:nvSpPr>
        <p:spPr>
          <a:xfrm>
            <a:off x="7290581" y="333456"/>
            <a:ext cx="4638822" cy="2308324"/>
          </a:xfrm>
          <a:prstGeom prst="rect">
            <a:avLst/>
          </a:prstGeom>
          <a:noFill/>
        </p:spPr>
        <p:txBody>
          <a:bodyPr wrap="square">
            <a:spAutoFit/>
          </a:bodyPr>
          <a:lstStyle/>
          <a:p>
            <a:r>
              <a:rPr lang="tr-TR" dirty="0">
                <a:hlinkClick r:id="rId4"/>
              </a:rPr>
              <a:t>https://zookeeper.apache.org/</a:t>
            </a:r>
            <a:endParaRPr lang="tr-TR" dirty="0"/>
          </a:p>
          <a:p>
            <a:endParaRPr lang="tr-TR" dirty="0"/>
          </a:p>
          <a:p>
            <a:r>
              <a:rPr lang="tr-TR" dirty="0"/>
              <a:t>3.5.8 </a:t>
            </a:r>
            <a:r>
              <a:rPr lang="tr-TR" dirty="0" err="1"/>
              <a:t>version</a:t>
            </a:r>
            <a:endParaRPr lang="tr-TR" dirty="0"/>
          </a:p>
          <a:p>
            <a:endParaRPr lang="tr-TR" dirty="0"/>
          </a:p>
          <a:p>
            <a:r>
              <a:rPr lang="tr-TR" dirty="0"/>
              <a:t>İndirmeden önce </a:t>
            </a:r>
            <a:r>
              <a:rPr lang="tr-TR" dirty="0" err="1"/>
              <a:t>kafka</a:t>
            </a:r>
            <a:r>
              <a:rPr lang="tr-TR" dirty="0"/>
              <a:t> uyumluluğu kontrol edilmelidir.</a:t>
            </a:r>
          </a:p>
          <a:p>
            <a:r>
              <a:rPr lang="tr-TR" dirty="0"/>
              <a:t>Bunun için </a:t>
            </a:r>
            <a:r>
              <a:rPr lang="tr-TR" dirty="0" err="1"/>
              <a:t>kafka</a:t>
            </a:r>
            <a:r>
              <a:rPr lang="tr-TR" dirty="0"/>
              <a:t> dokümantasyonunda 6. bölümde </a:t>
            </a:r>
            <a:r>
              <a:rPr lang="tr-TR" dirty="0" err="1"/>
              <a:t>zookeeper</a:t>
            </a:r>
            <a:r>
              <a:rPr lang="tr-TR" dirty="0"/>
              <a:t> bölümü kontrol </a:t>
            </a:r>
            <a:r>
              <a:rPr lang="tr-TR" dirty="0" err="1"/>
              <a:t>edilmeldir</a:t>
            </a:r>
            <a:r>
              <a:rPr lang="tr-TR" dirty="0"/>
              <a:t>.</a:t>
            </a:r>
          </a:p>
        </p:txBody>
      </p:sp>
    </p:spTree>
    <p:extLst>
      <p:ext uri="{BB962C8B-B14F-4D97-AF65-F5344CB8AC3E}">
        <p14:creationId xmlns:p14="http://schemas.microsoft.com/office/powerpoint/2010/main" val="30921334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1335</Words>
  <Application>Microsoft Office PowerPoint</Application>
  <PresentationFormat>Geniş ekran</PresentationFormat>
  <Paragraphs>278</Paragraphs>
  <Slides>38</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38</vt:i4>
      </vt:variant>
    </vt:vector>
  </HeadingPairs>
  <TitlesOfParts>
    <vt:vector size="42" baseType="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33</cp:revision>
  <dcterms:created xsi:type="dcterms:W3CDTF">2020-08-31T17:42:26Z</dcterms:created>
  <dcterms:modified xsi:type="dcterms:W3CDTF">2020-12-01T19:07:09Z</dcterms:modified>
</cp:coreProperties>
</file>